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434" r:id="rId4"/>
    <p:sldId id="436" r:id="rId5"/>
    <p:sldId id="437" r:id="rId6"/>
    <p:sldId id="438" r:id="rId7"/>
    <p:sldId id="439" r:id="rId8"/>
    <p:sldId id="440" r:id="rId9"/>
    <p:sldId id="259" r:id="rId10"/>
    <p:sldId id="435" r:id="rId11"/>
    <p:sldId id="410" r:id="rId12"/>
    <p:sldId id="441" r:id="rId13"/>
    <p:sldId id="411" r:id="rId14"/>
    <p:sldId id="442" r:id="rId15"/>
    <p:sldId id="260" r:id="rId16"/>
    <p:sldId id="407" r:id="rId17"/>
  </p:sldIdLst>
  <p:sldSz cx="9144000" cy="5143500" type="screen16x9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CC"/>
    <a:srgbClr val="FFCC99"/>
    <a:srgbClr val="A7D3FF"/>
    <a:srgbClr val="CC0000"/>
    <a:srgbClr val="663300"/>
    <a:srgbClr val="DAF5B9"/>
    <a:srgbClr val="0066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Μεσαίο στυλ 1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Μεσαίο στυλ 1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Φωτεινό στυλ 2 - Έμφαση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Φωτεινό στυλ 2 - Έμφαση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Φωτεινό στυλ 2 - Έμφαση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77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D1D04-A4CF-4B34-B152-E3AFD9AF97EF}" type="datetimeFigureOut">
              <a:rPr lang="el-GR" smtClean="0"/>
              <a:t>17/3/2021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2E0C0-DC21-4C6E-AF3A-A308E683219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516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2E0C0-DC21-4C6E-AF3A-A308E683219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169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2E0C0-DC21-4C6E-AF3A-A308E683219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850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2E0C0-DC21-4C6E-AF3A-A308E683219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585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Στρογγυλεμένο ορθογώνιο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D01C9-EA98-4563-83D7-9CDCDF4336DF}" type="datetime1">
              <a:rPr lang="el-GR" smtClean="0"/>
              <a:t>17/3/2021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4AB91-58C2-49AE-8101-170675C49BF0}" type="datetime1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586D-CCE1-4F6F-BEB5-297D47D75B06}" type="datetime1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706BB-0775-4CDC-B40C-7AD531476BDD}" type="datetime1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Στρογγυλεμένο ορθογώνιο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48BF-E893-4FBF-BF9F-495A61595333}" type="datetime1">
              <a:rPr lang="el-GR" smtClean="0"/>
              <a:t>17/3/2021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3CEC-96BB-47B4-9E63-109C624B124A}" type="datetime1">
              <a:rPr lang="el-GR" smtClean="0"/>
              <a:t>17/3/2021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158FB-0FD9-4896-9CFF-8A3368C64AFA}" type="datetime1">
              <a:rPr lang="el-GR" smtClean="0"/>
              <a:t>17/3/2021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388B1-1935-4948-A939-99457F2A168C}" type="datetime1">
              <a:rPr lang="el-GR" smtClean="0"/>
              <a:t>17/3/2021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9FDAA-6618-4BDB-B400-8F72C2BE34F9}" type="datetime1">
              <a:rPr lang="el-GR" smtClean="0"/>
              <a:t>17/3/2021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Στρογγυλεμένο ορθογώνιο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C6A76-F3B1-46D3-9847-2E1E3AABB07C}" type="datetime1">
              <a:rPr lang="el-GR" smtClean="0"/>
              <a:t>17/3/2021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9F17B-94B7-4F8F-85FE-F399023942F6}" type="datetime1">
              <a:rPr lang="el-GR" smtClean="0"/>
              <a:t>17/3/2021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Στρογγυλεμένο ορθογώνιο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7420D9-C76C-4D05-B51A-D05145165BB0}" type="datetime1">
              <a:rPr lang="el-GR" smtClean="0"/>
              <a:t>17/3/2021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EEC4BB-A9F8-45B8-9FEC-DF5B254B14E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ilias.gr/images/stories/html5/thermodynamicsGraphs.html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Υπότιτλος 2"/>
          <p:cNvSpPr txBox="1">
            <a:spLocks/>
          </p:cNvSpPr>
          <p:nvPr/>
        </p:nvSpPr>
        <p:spPr>
          <a:xfrm>
            <a:off x="216976" y="4623535"/>
            <a:ext cx="8747512" cy="4324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chemeClr val="tx1"/>
                </a:solidFill>
                <a:latin typeface="+mj-lt"/>
              </a:rPr>
              <a:t>Σχ. Έτος 2020 - 2021</a:t>
            </a:r>
            <a:endParaRPr lang="el-G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AutoShape 2" descr="data:image/jpeg;base64,/9j/4AAQSkZJRgABAQAAAQABAAD/2wCEAAkGBxMSEhUTEhMWFhUWGR0bGBcVGR4gHxodIiEYHh0eHx0eHiohHB4lIiAbIzIhJiorLi4uIB8zODMtNygtLisBCgoKDg0OGxAQGy0mICYtLS0yNy8yLTgtLS8vLS0tLS0tLS8tLS0tLS0tLS0tLS0rLS0tLS0tLS0tLS0tLS0tLf/AABEIAQwAvAMBIgACEQEDEQH/xAAcAAABBQEBAQAAAAAAAAAAAAAAAwQFBgcBAgj/xABJEAACAQMCAwYDBQUFBAgHAAABAgMABBESIQUxQQYTIlFhcTKBkQcUI0KhM1JigrEkcpKiwVNzssIIFRZDk9Hh8BdFVGOD0tP/xAAaAQACAwEBAAAAAAAAAAAAAAAABAIDBQEG/8QANREAAgIBAgMFBgQHAQEAAAAAAAECAxEEIQUSMRNBUWGRIjJxgaHBQrHR4RQVIzNS8PElBv/aAAwDAQACEQMRAD8A3GiiigAooooAKKKKACiiigAooooAKKKKACiiigAooooAKKKKACiiigBOadUGXYKPNiAP1oimVhlWDDzUgj9KZ8YsVkTJgimdATGs2MZ/vFW0588GoG3ls7eUPJbdzdBPEttFK6gH+KOIK/TcrkcqALdRTLhfFIrhS0LhgDhhuCp2OGU4KnBBwRT2gAooooAKKKKACiiigAooooAKK5mqv2h7d2lq5h1NNPy7iAanz5HcAee5ziuNpdQW5aM0ZrLuIdtuJldSw2touedzLlsdNhgD9a5a8W4xIoZbyzKtyZYWIPqNxStmuohvKSLVTN9EalRWa2/aDjMW7raXI28K64268iRp+tTfBvtAt5ZFhnSS1mY4VJwAGO3wOCVbmPI1OnV03f25JnJ1Tj7yLhRXM12mCsKTlmVRlmCjzY4H1NeL66WKN5GzpRSxxzwASaoot5bl1VkiuLkqskjXClre0DDKIkYI1SEdfiwSSwBVSAWCzkh4paxygyrE5fwpIVLBWZCGKHcZGcZrkXCrGwcS6+5Okr4530kZyfCz4Y+uMipPhdv3ECo5jGgHUY07tBzJIXJ0j5+dds5YLlUnQLIpB0OV6Z3wSM4OPntQAtZ3scq6opEdeWUYEfp8qYcD419574hQFjkZUKuG71Rgax5AtqX3U70nOIbadWjiJlu3VG0YGyK7ayM4woyCRvuo8qhuOxpw2wvbq0GqRwz6wFOCdhyAAjTngDz5knIA47OXiJFc39xJGvfOGfQwYQooVERmXOSB4mPIFm6DNWqNwwBBBBGQRyI6GqHxueOa3mthGsc92oNxyzFFgBpZ2UFFfQCAOpwOhIuHAzF93h7j9joUR7EeEABee/KgB9RRRQAUUUUAFBoqq/aTxg21jJo/azfgxYODqfK5HsMn5VxvCyCWR5Y9srGaYwR3UZlBI05xkjOQudmxjpmp3NYxe21vaxQWrWhuGKklYo9TDSBrkON+ZphNxV1jSLht/L/aG0dy51GMEeLBfxxafL6UhVr1Zu4tLfD7ti+VDXRlr7WdrZLl3trGXuooiRc3WBgdNEZ6t5n2xVaaS3sFGxiDclA1XEvqSf2YP/vHKnUapBbs0agxWuVjUnAml2Bc+fi2Gc75PlhpwPhU0uuUyDvGzquCNR1cu7i38Ma8i4IJ3AxzpC/UqzMpvEFsMQr5cKPUZ3HEbjYwRRWqt8JmGuZ88vDhmyemRVh4OJXEayvdCQL4n0qqZ8safptTnhnZyGLJYd47NqZn/e6YUnC42x1qZrI1XEamuSqPz/6NV0yzmTIkWl0hylwJB1WdAD8mjA/UGnnEeHxToY5UDoeh6eoPMH1FOaKy5ambal0a71sMKC6ELwzjc/CWCzu89gThWO8lv5Z/eT55HTyOpwyhlDKQVYAgjkQdwRWXcfWRB3w/EiVSJoCMhk6sP4gOm+fSpH7NeJ9078Pdsqq97asT8ULEnT/J/Q+lez4XrXdWlN5ZkamlQeV0L/cQK6sjjKsCrDzBGCKrlm6Q3E0NlF3kjOj3BdyEjyqIo1aWOvQoITHLclcjPp79U4jJ302hEt4zGrbL45HV2zyZsiJfTb96l+F2xW+u3EciBxESSF0SMFxrUjxAgYQhv3QR5nXFRx2k4U11EsSvoUyRmTbOuNWDPH/MBj2JpW44rHHPFbYJklVmAUDCqgGWbfYZIA8yfQ4iZbp7q/7mNysFppeYqTl5SMpFkH4VHjYb5yoqeudCBpSoyqnJwM6RvjJxt7nFAFQ7S8WH3xbe3jl+/SIYkmeNhHCh8TyqSNL42+HOWCqSKsdvwOBLVLUorQoqrpbcELjGc89xmo3sYqyh7sKcTE6TJIZHwCcjOdKJnkibdcnNPe1QtRCZLxA8abhSCSWPJVUfExOwFAFQ7OdnpbhlL6IrJGbVaqiJ3jdO8SNmGM+LxOSdvCK0hVAAAGAOQHSkbKBEQCNAi4yFCgY+Q2BpegAooooAKKKpc/H55AZEYohkeOGGKMPPMUJVmBc6EGQTuCAMEkZwAC6VRe3/AAG7mnt7q3CyrbhibctpLE/mUnw6sbb4qV7L2l9F3jXtwsiYygJUsm5J1usaKdschgb88ZMRFdyXs8KMzd1M5nEeMAW8WBHkg85ZCH9VAGNjUZxUlhnU8PI57A8FlUy3t0hjuJvCI2Oe6iUnSuxxlviJ9RUFxBUm4xO4RR92iSLIA3dssx23zpIHtV6g4/C0wgIkSQlgokidA+n4tDMAG232PLeqTatm94jz/brsf91HWXxT+jopKG3RDOm9u5NnrifC1nCqzMoXJAUgbkEZ5cxkkeu9OraBY0VEACqAFA6AUpUXxPjaxMsajvJCM6QyjA5ZJJ235DnXjodvelXHdGs+SD5mSldqN4LxZbhW8JR0OHRsZGdwcjmCNwacTmbvE0CPut+8LE6vTSAMfU1W6JRm4S2aJKSayhzXaK5VJ0KpomNu9tKh3s7zuWyP+6lIGDy5Kw+lXOqV2ssGjhuXJBEtxAy48gUBz862eDWqNuM9Wv8AfQW1UcxNmveHxTKVmjSRSMEOoO2Qcb+oB+QqN492kitdatkusDzYAzkKURV89TswCjrg+VSV/fxwRtLM6xxpuzscAdP/AEppbzWt7Gro0U6BgwKkMAynK59Qd8Hka9wYpWOAcKJT7iJD4T3l/KPieSTx9znpsQGPMIFA+LIu8ieEjSDtjSeR9D6VV+K9pViMsUCd1MsgJE8MgjlB3Yh41PxDbWc4PMGkuHXs3ENSSRSQd2ARJBM/dux/KToR2xgE4G2edAE0/FlggD3ZjgbkEVtXoAg0gueWwFQPZPg00s73d40suCBbCdQpQYw0giXZC2cDPiwDnGaedjLK3/FkhELNrK97HG4O2xHeSMxcg5yQcVZreMqoVmLkDdmxk+p0gD6CgBTFFcrtABTPifEordNcraRkAbElieSqoBLE+QBNPKo3Gbh34gyjwyJ3MMDHcJ3vePLKq8tYRCoJzgg9CRQAr2m4zCzFLid7e2j0d4VLo8kjjUiAr41Crhmxg7jJwDXexhhFxLHbu00UcMSxy51BRmTUhb98nDHzBU74pTj3D7WK4tHnXIMh8bksTIsWEZ/TSrEnzANSVrxKWXDwwokBK4lmbBkU43RFGQD0LEZ8sUAMO0lj3s4hR2L3IAl8WO6tk3k0gDYuxVfM6s/lxSvZNTJNd3PKN3EMAxjEcOUJHoZNZGOmKL3h08SXUseZbq4bQjDYRJnSnM7KgJdsczn0p9wWCS3SVJAqwRECDTknuljTJbmS2rX68qAEbiSGS9tyZCSqy90oHgZ9lc6xsWVdQ0erHfG1PvozBxi5Q/DdRpMn95fAw99s48vnT3srriN5cXCkC3eV4415okx+8OTk7yYZQR0wQOdNeOW819Zx3kQWS6s55ApjH7ZFdo3G+MZUZx5ggc6V1lHb0Sr8UW0z5JqRBceuDPM0WorBCBrwSNTnfBI/KF6eZqHluIWVhHEQChxJpC8gSNJbBbGOYz0o4rxJJoZ5Y8hZJAN9iMiMMD1HUVN2XCUurSWNvCWkZdYG40HwbeQwNh6+dYS5dPWnPZJpfux15m9viMex/ERNeEocg266/RgRsfqavNQHZXswlkGwxd35sRjYcgBU/WJxK6u2/NXTCQ3RGUYe0FcY4pjfcXgh2eRQ3RR4mPsi5Y/SoLiLS3Eg0jSU3ijb8ucDvpd8AqM6EO+f05p9DO15lsvFkp2qPQO0F65uhDJcNawhAyyLgd4+eWsjAA8utJcSgvMwCQC5t0mSR3gwJHVSGA08ugOVO/pSkHG0u2ktI1Zo4wBJO5BGkfEd+rYIB9z0pTsh2amu/vFzaTtawFtNuukMj6dmYoeSkjbG/P2rf0mns2UYpSj4rb456psStnHfL2ZJdqeLtxOSC2jimW1GJZ2liZNZU+GMBgCdwCcbH5Uv9n3Dw/ELi6gUR26R9x4NllkyrM2OR0Aac+ZPlTaWy4w4MAtY0kO33rvVMYHLUF+PV1C1ofAOEx2kCQRDCoPmx5sx8yTkmtPTw1E7XbcsY2ST+orY4KPLDceXUOtGUMyFgRqTYr6jIIzUI/ZlmGmS8u3Q5yutVyD01IgYfIirBRWiLiFlapEixxqFRAFVRyAFL0UUAeVQDkAPavVFFABVX7U9mknnguVnNvPEwCOMEPzwrKfi5nHXc+dWiq1eyFuK28bHwJbSyKu3x6401e4UkfzGgCM7b2d0Y1DZkVoJYmaFDtKxj0NoyW0EAqSCcZ8ialDJFfWTpOkkICDvA6lTEy4bIJGDpYZDDI2pbtjM8UHfpcPCISC+lUYOpIBDB+QGc5BGN6X7R2P3uzmhjkAaWMhXBzueR9uVAENNdcUjSEoILlSyhnjUhyh/PoeRUyRjPiwM8sUo1/4pLi7cQqU7qGGOXMniIzkIcGZmChQuSPPJNT/B55JIUaaMxykeNCQcNyOCCQQeY9CKg+0vD7eCA91ZxPLI2IlEII71tlZsDZQfExJGwNAFQvuKpHEbGIDvZ3E0qFywhjzGAs0mTgsAC5O2NYz8OdF7O8JW1t44VOdIJZsY1OxLO2OmWJOKqsU8N0GsLG3MSB9N04i7pUUHLKMgFmfBUYzgEnPLN8UUAYX20hVJ+IhVCgTxEBRgZKQEnA6kkn61O9lZFAmjDAssrMV6gNgg+o351DfaZtNxAADcxE79SkY/0FTPZTslBem6kl1pKsyCOWJyrqO6i28iM55isXU6T+Jc6s4y/wBByu3s0pEzKpKkA6TjY4BwfbrUPcy3MRGqVGU5xi2cnrzKP/pUgeyfE4MiG5huUG4FwCjn01KCPY/0pnPw7icmRJw2FgOWbgYJPl4ay6+EamqWHFSj8s/UZeqrkuuCDvLpLdO9kEvjbSRbwCEsxzzLHXv6H60yMd1dxkaFsLPm7HZnG+ck7nOeuB6mrVZ9lOJ6/BFY2y/vjVI3yGlf6ioT7TeyRtrRbiW4e4maZVJbwxqpWQ4WMbDcDfOa1q9Hb3pL47+i6C0ro9xFcMnt7i4t+GWwdbeSQCaQHDygAtzxnScYztz2GK322t1jVURQqqAFUcgBsAKwHsdbdzJYz4Bdp4V1MdwrEpsfUMMCvoOn9MoKLUfHf4i9jbe4UUUUyVhRRRQAVxRiu0UAFFFFABUL2i4Gbju5IpTDPC2Y5QobGdmVlyNSN1GRyB6VNUUARdjBc/DctBImnBKIylj6qzMAOe2TULObbhsp7jh8v4iZD20ZYFsn8MgbpyBzgL9KtuaieMdpLS12nnRG6LnLH2RcsfpQA/sLnvI0kKMhYAlHGGX0I8xUde9nlkkaTv7pC/NY53C7DGy5wv8ALjfeoC57dSOcWdnJIP8Aaznuk+QOXP8AhqFk7ZXjM2q6tIwOaW8TzOB76v8Alpd6qpPCeX5b/kT7OWMvY0ThPDI7aMRxA6QcksxZmJ5szEksx8zTmadUGWYKPNiB/WsYuO0LTMVE/ErggEsIiIlwMjoEPyzk00jsVlQSGzXGMA3kkkjD+XBxXY2WT92uX5EJyrh700L/AGkMjzX7RurgpESVIIBAwRkddqsP2fdpbeBJvvEgVnaNgArNkGNNxpB2yDVIuocJdKyRR5iDYhjZFH7QfCwBJ258jS3Cb+4VdEGV7yGI95oZ9JwRjSNtxnc0su0Vr5Y+1np8kXOUORSb2NTb7QLbTlYrp/LTbyb+2QKT/wC3gIytldkdMogz8i4IrPobfiEgJ++yKR0+7gZ9tRGTSbWNywGu7vs/wIqD6A/1zTSp1z7or1FXq9Ku9mgJ29c//Lbv5mL/APpVa+0Tj/3yzML2NzH+IpEjtHhSDjPhckggkcutQMvCJMDM3En9AwH9TTDjXCilu8uq+8JBxK6EDcblc7ipfw+q6txx8zi1mnbws/Qd8FmBt7Nydo5rdmxvgJMmrYbnAB2Fau/byxDaTJID/uJsfXu+dYzwSTHD0IJyrjkcEfi52PQ1dTw+TOVu7ke7IR9Ch/0pXRVXyU1Uk8SfVlur1NVTj2md13F5tu2fD5MabuHJ6M4U/MNgj51Mw3CuAyMGBGQVIII8wRWST2FzyWeJx17+AMSPdSufpTIcPmjJZbaIPg5e0meFiTzwOQztsTTjr1Ufer9GmUR1mll0n6m2ZozWP2fG7mIZaTiEZHPve7nT9AWI+YqX4T26uWPhNtdr5RExSjzGhyVJ/wAPKqXqFF4mnH4oZilP3Gn8GaVRVWs+3dqcCfXauTgLcrpB9nBMZz/ezVmhlVlDKQykZBByCPQ9aujJSWYvJxprqe6KKKkcA1Ado+1cFoVQhpZn+CGIAu3Lc5ICjfmSK7207Rx2Fq87/F8Ma/vOQcD/AFPoDVD7KcOAjF1K3e3NwA8kzbk55KPIAYGBjlSHENdHS1c2MvuL6KXZLB74zx28kUyXdwLKA7CGA5kbnsZMZyfJBUFw2IAM1r3Fqh5yMRJM23NjkhTzO5Jqv3/Hp14jK7RmURs0YjwfCmcArgHSSADnrmpXhEaoWNoZrZ2YEw3EZ0N6atOcb+dMaPSu6KsvfNnuXRfqKazUSrbjVt5i8nCLa5XXLezXOj4grgj/AAKuR03p52WsLVCzWjSleTZzpJHuACRn5Ur3TavFA8R6NakEEHBOrwqdsDbBokEmQrjvgM4+7sVIP8X4gzmtiuuEMcsUvgY1llk005MkJlEpXUky6Ts2So/Rtx8qWkjSQDVnbl4iD/lbrUSkccasC4YSneCR01HO2Ms5yR70tbcMtCwBgiSTGrQdJYDPPY8qvi87Ck4pb5ZE8f4ZH3sgA3a35lmJHiflknrj9POkezlsHjUlZCBDHhYn0knU4J+JQfmepqQ7QL/aU82t5Rn+ZD/796Z9grgMq5O/dFceYV+f+YVjpf8AoNef2Nnnzw5S8vuTS69Bj+7yFehaYaj15hif1rttGYldhCynbCtMWDb78ycfSnq8QhLaBLGX/dDAn6ZrxccUhjcI8gDH8u+f0FbXKuuTD7ST25SItFXXr+74Gck65WC/y6cD9Ke8YKXEUkAbSXUjWwOkfPanHE7aJhqli7zG3wFjv6Dems3Boyq9zFAnX8SHO3tkEH3qHLJJpFvaQk1J5TK7B2fAi7j79FozkgBdWefPX508bsc7Af22U/xb7jbrr5VLLaXEZxF920Y2/DZSPkpI86fXkcrJiJ1R+pK6h8hkVXXpq45xEtt1lsmvbQlBw86AkshlAC8xg5HUlTvmmnEBpZY0uXgJACAqpTbcjUy7nHTVT7hsMyr+NKsh6FU0/XfB+grnE7JJdIZtJB8PI+/hYEH6Vc45jsLRm1Z7TyvIRhupUBL/AIw564goUY5g5fJPsKjbvup8tIjSYOVUxEMPIh0BIx/pSt7b2ds2S5iJJbQsrqCfPSG0j9BSHEuKWjEa2hfA21TMc++kHPzzVVnTEmhmpb5imNJuIzQMFyZYWUA20+tmIwfhZowPhVjhj0NT1izQQi64Y2hSuv7uf2Ug5kaPyPtjK43qp8Ye0uB3cCxvMQFjVFk5n+IFVAAzuc1aIIv+rrFY95JcaUUbl5Gz4VGOWfTkCa8nxZR09sHQ8Sb6LpjzPT8PlK2tqxepfew/a6HiUHeJ4ZF/aRE7ofP1U4yD/rmrHWWdkbJrO+so/wA0trJHNp5Ex6GU/LLDPrWpitKi6N0FOPQrlHleCjduLfN7YvIAYfxVGobCUhSnPqVD4qAm4VdWsha1Altycm2JCsmefdsdsdQvqa0btBwaO8t3t5h4XHMc1PRlzyIO9Uq34bxGy/DdPvsK/DLGQJQv8SMRqIHkSTisriekvm+0qxJYw4vv/cvosUdnsQd/bWt4SuqS3uCMZGqKQ4xsQcCQD546GvU3DpokKrAlwCNx3jLkDl4X1DPqDRxQLJ3xikM0mfFZXSggHyCyaWT3Bx74qMi40INp1urH0Ze9izv8JYEj2BxVGmt1NC/oyfwks4+5K6qi7+4vmhvD2jS3Y97YSwDGNQyR7bgD6Zp5wjjlrJI7R9yG30r3fdyHz8THSevWpDh3HJJMLHPZ3Geiu0bY/uNqH617veGQOP7Rw4g/vIgb56ozqxueYrRhx26DxZD0f2eBGzhFE8uEvU4txEEMskaKdRxlUB9PEGIJ9c0rbcTVjkxuu+A2nUG/mTVge+MVDw8HsUcdxdy2zk/AJNOT/clXc/WvV/2PlmbWvEJDy6eX9wgfpTkf/oKF7ya+KFJcDm3s8/M98daf7xGY7d5EVGViCoB1FTtqIzjHpUPw+1ubdtSWhVAJFGuWIHDsjdSRtpxvnnT6PspxGL9lfA+evV9dw1e/+z9+y6Z/ukxyGDPrDAjluiiqv5nw+Vnbc+JF60WqhV2WE4juKRyAo0DkSRLGHjHXZYyv6n3r2s2mQCO6SQkEaZXXn0xpTJqIbsnKBtY2xI+H8d8D3GN+vUVx+CXpXQbO0KjGFZ3IGOWMvtjfl502uLaX/OPqLvht2ejH3GbuJDme4kgm6GPvzHnp4dOhvUU/h4irRAqRdg8+7CDA9ULD6c6iYOCcRxp7uzRW5g6m+uc56U6j4DxBQAr2agbALEdh/hqP870kX/cRx8Jukscoq97b3DhRcSI2cGMO0Zz/AHSAfpsfWk5+ILBhBKFUkgm6MpYnqAx2xjG4bFLzcHuiD313CNuYhXb5sahk7NWwUxHiMrJyaKMg59NI1H9KhLjmmfu5b8kycOD2fi6fFDG849aGRCklxCV+Jot1Y+RBY6gMc9xiu3/a6IDSwW7U7ozrpKHcEEaNj5EfWpe27I2I1MsFzLjowZR8i2gb+pqRSG0twCIbSAjrNImoe+kNvy60rLjf+MH+Q2uFw/EyqWnaC4nQxwWhk55EuuUAbAbuffanMfZW4dCbo21rH+bRHHqI581HPbz+VSd52xt1+K8dsco7WIKG9NUmfqCK8Q391cIXs7QR6eU902p99/AX2A257il7dbqrF3RX++OC+vS0V9N2SHCIobaM/c4MjG9xN4Fbpkuw1N7KMVI8HRBMZZ2LTlcgkELGnUhTnuh6uQzb7AVWeGcGkeYma4kvLj4jDb4bRkjnK/hh3xuuk8wDV84d2KklGm60xW+c/dYST3h85peb554GOQyTSb0Duzyt79X+4w7sbP0PHY0ffbxr1R/Z4UaGBv8AaOxHesBzwNIUcuvy0AUla26xqERQqqMBVGAB6AUrW5RTGmtVx6IUlJyeWFcIrtFXESgfaLwRUdeICISBF0XMZGdUOc6wP3kO/qM+VRl1BHEkctstwY3wcWx1gKRkERNkEHP5RWoOudjyrPOJcKfhzPpRpLB8kqoJa3J5gKN2hPQDdayeJaayWLa+q6rxX6l9M0vZZXpxbysFcWcjHmtwht5fI7YOT8hXqLhEUQ/DjvYRz/s7tIhxjbwlj6cgaXvLG3mjVoXlniJ1FUZJgNjvplyR7Dl5Vn3FZVgZmtL4r17pUliI5bY3U/XG30Tph2yxFtfEtb5TUIpYeQvJF6aZGXmf96mTzprJ2chIzGsTkj41RAfP4o3QjPpWd2/b++UYaRZB5SICP0wf1pzb9t4/++sLds8zEO7P6A1x8P1UHmLf0/YO1gy6JwWYDSI5M7kZuZUHljOZPfc04e1nUFpDMgB6XCEfqgJ+dQ9n2gtG8SRzKOYC3ajc9NPfD+nypzHxtCThrtc8vx4D9Muf1qqVd7e8V6b/AJk1NLoxxI2ThJrtzudETW7EcuYOGp7w/hbyLqM97Hv8Mvdg/op2+dIrPId9N/8AWKlXiJ3J4h8mQf60vbCTWI7fIkp+J1LR2Y/h3gA6tMig+wDGvdx2atlUs4mb3lmfBO3whs17t7JZDp13g2zqaQj5eFs5+VNLzgLjLEo4GQveGZ2x/wCJz9cVSpN2KDny+ST3Ot7ZwM47WJNRSOYtgBmFvHGDjYYM4zy6gnzrqyK66VbvCfyvdty/u26tty2rz92MCahpRseJhHAgx6d7ITtttvVI492lu1kZVujobcCN1OB5FkUAH29Petaqmdr9l+uSiU0i5rZr8QtUVweZgb/juHTI9QDXv7j36YZhJEfiij3TPTaFVG22+usysOOTxyd4H1yHIBkAc5PlqB39avnDOCcQvRFJPNLDEQdaiQhm57hAoCg7bHoM9alqKnQuaUkv99TkJc3REvZcFYM0cLQweYjC6wucAnGpsncZ1/rUhxCytraESTp37rgJqy7O5+EIrMfExxsK7Z/dLId1AuuQ48EQLyOeQ1Y5e7YAqwcB7Ou8i3V6o71CTDEGysIIxk42eQ9TyXYDzKOnq1GstTy1Wu/o2WSlGteZ77A9n2tYpJZgouLl+8lCjATbwxjzC77+ZNWkV2ivVxSSwhEKKKK6AUUUUAFcxXaKAK3x3sXaXCsViWGYg6ZoRodT0OpcahnfBzVI4Jw954h3s8hnQ6Jo5kjYK45gqUBx1Bzy3rW6pvargckcpv7RdThcTw5x3yLuCv8A91d8Z5g48qQ4hp7LKn2TxJfXyLapJP2uhml8vDopHilS1LqcHEcsW+2wK6wevl050hHb8PjkBit7osuD3lrJ3qjIOxJGM+mOtSdl2dt768acMZYtpHLAAl25RHGBhAoyuM77k5q08X7Q2lgoR2C7eGKMb4/ujYD3xWLdq3BqqtSlPG6T6DEYZ3eEivxy2rHxG9Plrt16Y22hzTmRrBsLJI5VTkrJb4XYfmJgG2PUUp2g4ujeOJ86LeVnKHJUOFCZAzglsYHpms0s+07ppUpnAA/bSqSPfvMA7e1XUaezUQ53zLyz09UclNR22NOa84XjSI0wDjwW74/yx4rw1xwo848//gl//SnfC+JW8cIxcwiRlGQ1wZFB8vE+dvTFRHaXijsCY7+zVSMftJAc9SAjtvy6Vm1UqVjhmaXi2/0LXLCzsSlvxCziGq1g0s2BlLWRcjyJWMHFRTcNFxMzTJIzNy0xzqB5DxSKoAG3SqlNfTqp1cXU+iNK3/IKhr660kKLueUH4yNQGOoXW2WPoQBWtRw7kbcZb+Ly2UStz1LoewEWSZFnUY3aSWFR8yNZ8t96Rn7P8PjG8tsuNmMk0kjE+yFBt6CqvwDhlrOHa4uGjIOFCqGZuXTOc78sfXlWocB7JWqojL3rDTsXAQkZ6hFUkjHWuau/+F3sm/kjsI8/RDLgnDItIe2Dg4+KGBIg3LcPMrMR8zUzfdnY2jdRJIJHUhXlldtJO2rBbpS3Fbm3s174x5kYhECjMkjHkg6mmPFeB3BR5r6xt5IyDqMLapok8zlcHSMnKEnyFZ9S1GrfaV8yivhllrcYbPqeuFdm5bBW/wCr7l1Y7skwV43I5ZAAK+WQetXXst2gF2jhk7qaJtMsROdJ5gg9VYbg/wDlWb9k+PhGity7SQzBjbyufECDho382Bxg+o8xVntXMXFLdhgC4ikif1KDvI/+cfOntDq9RXqf4e95T3TKrK4OHNEv1FFFeiFDhrooooAKKKKACiiigAryzYGT0r1UJ2zvTDZTspw5XQh8nchFPyLA1xvCyBQoOI/d7K5vTjM0ksyDb87ERLtz20frWbrw9ZIpZ7qRu9ZBJES2O8LE7eJcZGNWkHcMMYq4/aK21nw+PYSMobHRV0ov9Sf5avXZPs/bT2JSWJXhkkZkR1GFVcRxlf3cqgORvuaxOGwc+a3vm28+SeyGbnjEfA+c4ZWXdWK+qkj25fWnvDuN3EGe6lZc9Nj69QatP2ldmLayvIoLZZSHUOy51kAsy4UEZJ8JO5POoJeDQyyLHa3JeSR1REkiZSSxA3YZXbmeXKtiTj7rRRv1GXE+Nz3AUTPqCfD4VH/CBmmFaBL9j3EgNvu7e0h/1Skv/hHxP9yH/wAX/wBKmoqKwjmSh1M9l+GSTTDQqEDm0iBlHybAJ6gEjpWkcK+zq8VUBteHqRzeRnlPXfSRjfb2qzWXYm4RRrntEA3/AAbQDT54ZnwPfT9aonO3pCPqySUe9kV2a4H3WJJHMrKBpfKqijBB0pGdO241HJ3NPzxgzOYrJBcS9WBxEnq8mCP5VyakbTsxaNK8U0s1y8aqWWUnu1zkgaUCxkkb6Tk4I6HdbgnEC01wYtKW0OI41RQFJG7MMeXLaseXClO3tdVLm8u4ZhNuD5FjB54FwOO2nWS6kE15PkI2k6UVRqKRjcKBv4jgt+lW2qZNxYz39ksRBXMrsR1RUdcjzBdl35bCrdatkE+p/rWvppxlH2VhdF8hacWnufPf2j8MHDruSOMYSRkuLcgn8M7hxg89wPkF8q0GS9E0NpdIM6ZYZDvjALBJP8IZj64pv9vfDtdrDOAMxSFSeulx/TKrUH2GkafhU0I3ZO8VMHB3Gpc/M86z+Kw5OzvX4ZL0ZbS85j5G3UUw4FfLPbwzKciSNW+oGc+oO1P62RcKKKKACiiigAooooAKqvbU63tYNiGlMrDHSIah/nKfpVqqlcTvO8vpsEFbaIJnyd8SOM/3RFSPErXXpptdcY9diypZmjO792n4rPIoz92hKrt+fBCbHrrY/Stu4TZrDDHEgCrGiqAOmABWH/Z1aCdwWYa7i8VyeZKw5nO3LBbAz6+1bzijRV8kcLuwvRBY8swrtlxnRx+SWTTi2jwuev4WoAfxFnxTD7F+HmbiQk6QxvIdupwgHz1E/I06sNF5xm9ncCSOPvCNQ2IXCJ08gfpmpb/o/wAPiu5OmI15f3zz+m1XQlF3SS6pL7kWvZTNF7WmZYZJIZ2haKOR1wqMrlRnDalJGMdCOZqN4T2jmYpFMU1SpmGZVIXXp+GQZ2OrcEbHlscZc8a4l3sXEICu8UDFSOupJAPnkH6iqBeXEiRgKWxp1YP5GjVSv0ZR+tK6jUyhKDi9m8Dum0btUs9Uslo7BX7Q295Lcux0TkMXyTkJGdgeWdWwxXu2vXnF3Pfohggx3duNwCFViX6O+4GNwDy86S7aX0YgtSFRRdyrNKR1Kxgg+u4jGf4RUr2WnWS1l1aSrTOGJxgjIBJ+VTc5xtVae2MkJRU49q1s3jYj+DTpDYzXV2hD3kjs0a5ywyUiVRn/AGarvttucVWrri00wRBGqxMSkFsnJ2x16yY6nZR5daX4pxNbhjKw/BTPdKDtoBwMAHm2Mn3UdKb2XHjGuoZErDSHCglV6LGOS8t2wcnHlSd2q7SfL+FbPxfwNKjQzVfPGOW3su5FzsLVOHxPdXbKZ2QKFXkqj4IIhsWyx92JGwGAJ/gMU6xg3DAu25VRhU/hB5tjqTzPQcqpnZThn3q6W4kUsluPC7kktLuDhj8QUFuuAzeY20QVp6aSlBSSwY98XGbi3llb+0ewE3DLtSM6YmkHunjH6rWN/ZFfabl4TnEqZA9V3/oTX0NNEGUqwBVgQQeRB2Ir5c4e5s+JAfCIbhkPoocof0zUdbV2unnDy/4QrliSZvf2cSn7s8J5288sXuM61x6aXX9atdVbssVS5uYxzcRy+/xRn/gX61aa7o7e1ojPxQTWJNBRRRTJAKKKKACiiigDlY/f8QI4bd3TfFctKeWNnYxR/RAp9a0ntddmKzndThu7Kpvjxt4U36eIiso+0yLu7O2tk6uqgeelcD9TWRxJqc6qfGWfkty+nZORNfY9w39nIR+zgLAkfmmckkfyxqPp51p91OI0Z22VFLMfQDJqs/Z3aabdnycO+kA9BEBCMehKE/On/bhscPuyDj8CTfy8JrSpXsLz+5TLqYd2UmKWPEbkYBfCKPItz/4x9K0H7BrTRYyuRjvJzj2VUX+uapI4U/8A1TbxqdImkeWRv4VR2GR7Kv0Fah9nli6cGgRGAkeJnVscjIWdc+eNQHypbSSUpWTXfL8tvsWTT9lEfx+UQy33eMfFA2kn13wT77CqhccSJfOMoFJA5HDE7fIH15etP7ieeQk3I1SRPiYEYDKDtkDp4l9xTS+tmgeIvGTHpUqyjIaPbwkeaZxnyxnHXMtbllJdG2en0tcKve3bWPml+hLdp9DcP4e4IMlvHEWibnokTuskHcYfRUdwPiy29pdQspzOfCB0YrpPPljSB9KkYI5Z5VljRZVlQxOknwlNj8gR/rUTBwp4O8lceBGZVDNqLHUUG58vM7mpWaxTgrI7P3SGmorhF02PwkvHOeh4jl1OkCrthRvy6E7e4HOpjs72Qa7maUyFbdXIyPikxsQp5Kuds8+YGOdQHZ4EzbnBKsdXMKcHc+gq9R308NvZ2lqgDTx/tsjAIRmcopO7eHm2Fy6c9wOcPqUrfa7kd4zfLTpV17ZW5ZZuKWtmqwg40ABYoUZ2A5D8ONWYD1xTrhHF4blWMTE6DpdWVldDzwyOAynG+CBtUb2W4EYUV5f2xXGNWrQPf88h5vId2PpgBPtOjyzW1srvGkxkMzREq5VFGBrG6gkjJG/IZ3r0B5Ushr5x+2Hh5i4nMcYEqrID55AU/qpr6E4bYLBGsSFiqjYu7Mx92Ykk+5rKf+kBw7a1uAOrRt88Mv8AR6AJXsfxUNLw+X/6iFoW9HVRJ/VHrSxWE/Z5dn7orbE2t1Gw/hVioc+gCs5+tbsKS0K5Yyr/AMW190WWbtM7RRRTpWFFFFABRRXDQBV+2z6mtYMAh5db56LGCwP+Pu6y/wC0a6D31tEWwsYDHG51E5AwOpwo+ea0C/l73iUpHw28KxfzORI36COswjhF7x0IfhMwGQfyxYJ9wQhX+bPTFYi/rcSfhCP1Yz7tPxN64HZdxbxRdURQT5nG5+ZyapP20dolgs/uwXVJdAqP4VGNTe/ID1rQxUN2n7MwX8apOG8Da0dGIZGHUHr7HI+graxtsLFHWwZ7URtiMCz0eIYCswwxPUaQo9s0/wCCdorqKxtWNvGg0ABCz6mRRjX8OEBABGdWc9KW4v2S0BZJ+JSd3EVbTOsQjbBBIk0qusEbYP6128+0Sxk1xYldTlAyBSGPI6fFk7YINZem01tEJ5ksvp5DLnGUllZQwtr6S8jl+8EpIWcaY2AVY2/ZrkbnI553JB6bCK7+WRfudwWBDAo/lgHHvnH0NQHEuJjvy0OpF1AorY1bAAEjz5/WpO0VL+R5TN3UsaKCBKCG8iEJ8OMb4zjNZ9kbJSk2/wDp6CNVenjFppp4fnF9w/4dPLBGqocurOSE3foAQDseYOfLG1NbcyPCqO20rHxOfgVRjGOhNQ7cZaN0ZVjaQYAcls8uex3I9umaavK5GGbIG3MY89sew351T2EsfUchGLscZNJ7PL+ZZOFWyqJdTgIAxUkjLLpbJ9t81Yuw3GRMYO8XLrrjicHkAqk5GebKOfmPWqpwq1tu7Y3EsYikTTpEh7wkNlgYwgKLt5nUMe1KdmLjuJibOF5PDiLvVY4AG/wDm2NOrpnJ8qb09Uq7uvevTBmai2Ooha5d3R+fQ2O6jLIyqxQkEBhjKk9RnbIqr2/YuRWdzxK8aRkChz3eVHM4/D2BODgYzgZzgGvFt2xuBIouOGXMEOPFL+00vzxojDHR/H9QKsHBePW92GNvKJAvxYB2Pkcjn6V6A86c7ORzrbRLdMGmUYdh+bBOCcbZIwTjrmq39sdh3vC5W6xFJB8mAb/KTVuu7+KIFpZEjUcy7BQPck7UxuJYL63mjhmjlV0ZCYnVtJZTjJU7HrQBgH2ezgtc25IHfwOBnPxAMenoT9K+h+A33f20Mw372NH/AMSg18z9kZTb38GvZll0MB65Rh+tb/8AZ2dNoYdvwJZI8eQ1Fkz/ACsvyxSsEo6iS8Un6bMm94otFFFFNEAooooAK4xAG9dqk9ur0yTwWAlMSzI7y6Th3RcDu1PQNkkkb4U1XbZGuDnLojqWXghOFcWVbe5vpBgSSyy5/eUHTGR5gqq4qD+xnh/eXb3LqM6XdW57s2nr669/b5zPbyCIWDxGRYRgBM8iV3CADffFePsw4mQs7W0E1xGiQRKY+7UalVmfPeOu+p87Z2waxeET7SU7sbyk/RdBi/ZKPgasTgb1Hz8ctlbQ1xEGzjTrGc88YBzSXci8t2S6tiivs0UpRs4OQToZl5gHnVdk4RfQzhLPBj07z3TDSmcjTHBCEU4GN2Hpmt4WGPbDhF7fOhS3QKgbS3fKUZTjB0lQyufYj1qET7N7zG4hz/e5/wCWtJtuCHWkktxPK6dNehCd9+7TCnn+bPzpzxWzllUCK4aAg5JVVYkeXjBAqienhN5ZZG2UVhGZt9nMyIGkmt06ENkAfzdai4+CRRO2q+tAQDpKsWOeR8OPLI+dWTtV2AnuJhIJpZ3C+BriSMRRtyz3aRA5HPUpBz7VH8K+yq6E2ue8j0HJYImonOeXeDC4J5nNVvSR/CiavlnLZWL6K3SPETd5JqBMugoEGMMqlvE4J9FG3WmbtGVDZyQDt4t/IEgNqJ5cse1aFH9kMQYn71Ky9NYBb5nYfoKe8K+zCBCTPI0o6KvgGPXByT7EDnVT088rbYslepNyb3K7Z2vDre3hupRJcsy4MKaGCMRyMROTg+HqAdyBSdr23iYrHFO/D+5QIWuYkckDBwV1g5OOSjOMnYVdZ/s4s2dGzMFTP4YkOk5x1PiGP4SKn4OBWyIY1gjCMcsNAOo8stn4m9Tk01GvxRQ5vGEyu8F+0OxlVle7iLJnXIFeNCPMd51PkCcb7nnTq07R8Ls0EEc8MaJgYQkqpbcZYAgE88k1YFsIgMCNMeWkf+VRl32OsJRh7OA9f2aj+gFXFZ4hk4bczBl+6zTldmAjd9Ix1wTgbfpU5HEq/CAPYYppwvhEFsui3hjiXyjUDPvjnT6gD5o+0nhhtOJzadtT98mcfnJby5Bsj5VqfAOIm3ma4Ks1vdojuyKWKSgKo8K5YoV6gHBHrU92v7HQ3+h3wJIwQCy5BUg5VhkHY+IEEEEDfmDD8I7D3dtEIkvwyr8PeQAkDyB1jb0pLU13OcZ04yuue9FkHHDUi62F7HOgkicOjcmU5BwcH6HIpzUV2e4P91jZdZdndnZioXc45KOQ29alacjnG5WFFFFdAKZcT4XDcLoniSRegcZx6jqD6intFcayBAr2Oscgm2jcjk0uXI9i5JFTNvbog0oqqvkoAH0FK0UJJLCAKKKK6AVyu1zFAHaKKKACiiigAooooAKKKKACiiigAooooAKKKKAP/9k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Υπότιτλος 2"/>
          <p:cNvSpPr txBox="1">
            <a:spLocks/>
          </p:cNvSpPr>
          <p:nvPr/>
        </p:nvSpPr>
        <p:spPr>
          <a:xfrm>
            <a:off x="251520" y="141480"/>
            <a:ext cx="8640960" cy="84653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el-GR" sz="4000" b="1" dirty="0" smtClean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Στοιχεία Τεχν. Θερμοδυναμικής – Εφαρμογές (Θ)</a:t>
            </a:r>
            <a:endParaRPr lang="el-GR" sz="4000" b="1" dirty="0">
              <a:solidFill>
                <a:srgbClr val="00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Τίτλος 1"/>
          <p:cNvSpPr txBox="1"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  <a:prstGeom prst="rect">
            <a:avLst/>
          </a:prstGeom>
        </p:spPr>
        <p:txBody>
          <a:bodyPr bIns="91440" anchor="ctr" anchorCtr="0"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 smtClean="0">
                <a:latin typeface="Calibri"/>
              </a:rPr>
              <a:t>7</a:t>
            </a:r>
            <a:r>
              <a:rPr kumimoji="0" lang="el-G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o Κεφάλαιο</a:t>
            </a:r>
            <a:r>
              <a:rPr kumimoji="0" lang="el-G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  <a:t> </a:t>
            </a:r>
            <a:br>
              <a:rPr kumimoji="0" lang="el-G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</a:rPr>
            </a:br>
            <a:r>
              <a:rPr lang="el-GR" sz="2800" b="1" dirty="0" smtClean="0">
                <a:solidFill>
                  <a:srgbClr val="FFFF00"/>
                </a:solidFill>
                <a:latin typeface="Bahnschrift SemiBold" panose="020B0502040204020203" pitchFamily="34" charset="0"/>
              </a:rPr>
              <a:t>Ο 2</a:t>
            </a:r>
            <a:r>
              <a:rPr lang="el-GR" sz="2800" b="1" baseline="30000" dirty="0" smtClean="0">
                <a:solidFill>
                  <a:srgbClr val="FFFF00"/>
                </a:solidFill>
                <a:latin typeface="Bahnschrift SemiBold" panose="020B0502040204020203" pitchFamily="34" charset="0"/>
              </a:rPr>
              <a:t>ος</a:t>
            </a:r>
            <a:r>
              <a:rPr lang="el-GR" sz="2800" b="1" dirty="0" smtClean="0">
                <a:solidFill>
                  <a:srgbClr val="FFFF00"/>
                </a:solidFill>
                <a:latin typeface="Bahnschrift SemiBold" panose="020B0502040204020203" pitchFamily="34" charset="0"/>
              </a:rPr>
              <a:t> Νόμος της Θερμοδυναμικής και ο κύκλος </a:t>
            </a:r>
            <a:r>
              <a:rPr lang="en-US" sz="2800" b="1" dirty="0" smtClean="0">
                <a:solidFill>
                  <a:srgbClr val="FFFF00"/>
                </a:solidFill>
                <a:latin typeface="Bahnschrift SemiBold" panose="020B0502040204020203" pitchFamily="34" charset="0"/>
              </a:rPr>
              <a:t>Carnot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Bahnschrift SemiBold" panose="020B0502040204020203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95" y="2427734"/>
            <a:ext cx="1110610" cy="213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2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rgbClr val="C5E9CE"/>
          </a:solidFill>
          <a:ln>
            <a:solidFill>
              <a:srgbClr val="2155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Βαθμός Απόδοσης Θερμικής Μηχανής </a:t>
            </a:r>
            <a:endParaRPr lang="el-GR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4802" y="828000"/>
                <a:ext cx="5653342" cy="2391822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None/>
                </a:pPr>
                <a:r>
                  <a:rPr lang="el-GR" sz="1800" b="1" i="1" u="sng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Παράδειγμα</a:t>
                </a:r>
                <a:endParaRPr lang="en-US" sz="1800" b="1" i="1" u="sng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None/>
                </a:pP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μια θερμική κινητήρια μηχανή δίνεται θερμότητα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  <a:cs typeface="Calibri" panose="020F0502020204030204" pitchFamily="34" charset="0"/>
                      </a:rPr>
                      <m:t>=3.000 </m:t>
                    </m:r>
                    <m:r>
                      <a:rPr lang="en-US" sz="1800" b="0" i="1" smtClean="0">
                        <a:latin typeface="Cambria Math"/>
                        <a:cs typeface="Calibri" panose="020F0502020204030204" pitchFamily="34" charset="0"/>
                      </a:rPr>
                      <m:t>𝐽𝑜𝑢𝑙𝑒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παράγεται έργο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Calibri" panose="020F0502020204030204" pitchFamily="34" charset="0"/>
                      </a:rPr>
                      <m:t>𝑊</m:t>
                    </m:r>
                    <m:r>
                      <a:rPr lang="en-US" sz="1800" b="0" i="1" smtClean="0">
                        <a:latin typeface="Cambria Math"/>
                        <a:cs typeface="Calibri" panose="020F0502020204030204" pitchFamily="34" charset="0"/>
                      </a:rPr>
                      <m:t>=850 </m:t>
                    </m:r>
                    <m:r>
                      <a:rPr lang="en-US" sz="1800" b="0" i="1" smtClean="0">
                        <a:latin typeface="Cambria Math"/>
                        <a:cs typeface="Calibri" panose="020F0502020204030204" pitchFamily="34" charset="0"/>
                      </a:rPr>
                      <m:t>𝐽𝑜𝑢𝑙𝑒</m:t>
                    </m:r>
                  </m:oMath>
                </a14:m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Να υπολογιστεί ο </a:t>
                </a:r>
                <a:r>
                  <a:rPr lang="el-GR" sz="1800" b="1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βαθμός απόδοσης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της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None/>
                </a:pP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4802" y="828000"/>
                <a:ext cx="5653342" cy="2391822"/>
              </a:xfrm>
              <a:blipFill rotWithShape="1">
                <a:blip r:embed="rId2"/>
                <a:stretch>
                  <a:fillRect l="-970" t="-765" r="-8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5992052" y="1205520"/>
            <a:ext cx="2952750" cy="2952328"/>
            <a:chOff x="5256213" y="1052513"/>
            <a:chExt cx="2952750" cy="295232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00788" y="3284116"/>
              <a:ext cx="1692275" cy="720725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6551613" y="1952625"/>
              <a:ext cx="900112" cy="677863"/>
              <a:chOff x="4127" y="1230"/>
              <a:chExt cx="567" cy="427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4127" y="1230"/>
                <a:ext cx="567" cy="45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4127" y="1612"/>
                <a:ext cx="567" cy="45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4127" y="1275"/>
                <a:ext cx="46" cy="341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31" name="Rectangle 16"/>
              <p:cNvSpPr>
                <a:spLocks noChangeArrowheads="1"/>
              </p:cNvSpPr>
              <p:nvPr/>
            </p:nvSpPr>
            <p:spPr bwMode="auto">
              <a:xfrm>
                <a:off x="4558" y="1271"/>
                <a:ext cx="46" cy="341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4173" y="1275"/>
                <a:ext cx="385" cy="341"/>
              </a:xfrm>
              <a:prstGeom prst="rect">
                <a:avLst/>
              </a:prstGeom>
              <a:pattFill prst="pct5">
                <a:fgClr>
                  <a:srgbClr val="A50021"/>
                </a:fgClr>
                <a:bgClr>
                  <a:srgbClr val="FFFFFF"/>
                </a:bgClr>
              </a:patt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7308850" y="2060575"/>
              <a:ext cx="900113" cy="431800"/>
              <a:chOff x="4604" y="1298"/>
              <a:chExt cx="567" cy="272"/>
            </a:xfrm>
          </p:grpSpPr>
          <p:sp>
            <p:nvSpPr>
              <p:cNvPr id="24" name="Oval 18"/>
              <p:cNvSpPr>
                <a:spLocks noChangeArrowheads="1"/>
              </p:cNvSpPr>
              <p:nvPr/>
            </p:nvSpPr>
            <p:spPr bwMode="auto">
              <a:xfrm>
                <a:off x="4876" y="1298"/>
                <a:ext cx="295" cy="2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5018" y="1427"/>
                <a:ext cx="23" cy="23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4989" y="1344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4604" y="1366"/>
                <a:ext cx="408" cy="68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sp>
          <p:nvSpPr>
            <p:cNvPr id="14" name="AutoShape 23"/>
            <p:cNvSpPr>
              <a:spLocks noChangeArrowheads="1"/>
            </p:cNvSpPr>
            <p:nvPr/>
          </p:nvSpPr>
          <p:spPr bwMode="auto">
            <a:xfrm>
              <a:off x="5688013" y="1449388"/>
              <a:ext cx="576262" cy="865187"/>
            </a:xfrm>
            <a:prstGeom prst="curvedRightArrow">
              <a:avLst>
                <a:gd name="adj1" fmla="val 30028"/>
                <a:gd name="adj2" fmla="val 60055"/>
                <a:gd name="adj3" fmla="val 33333"/>
              </a:avLst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>
              <a:off x="6732588" y="2492374"/>
              <a:ext cx="431512" cy="864000"/>
            </a:xfrm>
            <a:prstGeom prst="downArrow">
              <a:avLst>
                <a:gd name="adj1" fmla="val 50000"/>
                <a:gd name="adj2" fmla="val 27114"/>
              </a:avLst>
            </a:prstGeom>
            <a:solidFill>
              <a:srgbClr val="FF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6" name="AutoShape 26"/>
            <p:cNvSpPr>
              <a:spLocks noChangeArrowheads="1"/>
            </p:cNvSpPr>
            <p:nvPr/>
          </p:nvSpPr>
          <p:spPr bwMode="auto">
            <a:xfrm>
              <a:off x="7164388" y="2133600"/>
              <a:ext cx="396875" cy="360363"/>
            </a:xfrm>
            <a:prstGeom prst="rightArrow">
              <a:avLst>
                <a:gd name="adj1" fmla="val 50000"/>
                <a:gd name="adj2" fmla="val 27533"/>
              </a:avLst>
            </a:prstGeom>
            <a:solidFill>
              <a:srgbClr val="FF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>
              <a:off x="6156325" y="1052513"/>
              <a:ext cx="1944688" cy="720725"/>
              <a:chOff x="3878" y="663"/>
              <a:chExt cx="1225" cy="454"/>
            </a:xfrm>
          </p:grpSpPr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3969" y="663"/>
                <a:ext cx="1043" cy="454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3" name="Rectangle 27"/>
              <p:cNvSpPr>
                <a:spLocks noChangeArrowheads="1"/>
              </p:cNvSpPr>
              <p:nvPr/>
            </p:nvSpPr>
            <p:spPr bwMode="auto">
              <a:xfrm>
                <a:off x="3878" y="731"/>
                <a:ext cx="1225" cy="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sym typeface="Webdings" pitchFamily="18" charset="2"/>
                  </a:rPr>
                  <a:t>Θερμή δεξαμενή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(</a:t>
                </a:r>
                <a:r>
                  <a:rPr kumimoji="0" lang="el-G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Τ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h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)</a:t>
                </a:r>
                <a:endPara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5256213" y="1700213"/>
              <a:ext cx="396875" cy="334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Q</a:t>
              </a:r>
              <a:r>
                <a:rPr kumimoji="0" lang="en-US" sz="2200" b="1" i="1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h</a:t>
              </a:r>
              <a:endParaRPr kumimoji="0" lang="el-GR" sz="2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6408341" y="2778783"/>
              <a:ext cx="396875" cy="334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Q</a:t>
              </a:r>
              <a:r>
                <a:rPr kumimoji="0" lang="en-US" sz="22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c</a:t>
              </a:r>
              <a:endParaRPr kumimoji="0" lang="el-GR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7488238" y="2457450"/>
              <a:ext cx="396875" cy="334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W</a:t>
              </a:r>
              <a:endParaRPr kumimoji="0" lang="el-GR" sz="2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6156325" y="3356769"/>
              <a:ext cx="1944688" cy="563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sym typeface="Webdings" pitchFamily="18" charset="2"/>
                </a:rPr>
                <a:t>Ψυχρή δεξαμενή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ebdings" pitchFamily="18" charset="2"/>
                </a:rPr>
                <a:t>(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T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c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 &lt;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 Τ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ebdings" pitchFamily="18" charset="2"/>
                </a:rPr>
                <a:t>)</a:t>
              </a:r>
              <a:endPara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</p:grpSp>
      <p:sp>
        <p:nvSpPr>
          <p:cNvPr id="2" name="Ορθογώνιο 1"/>
          <p:cNvSpPr/>
          <p:nvPr/>
        </p:nvSpPr>
        <p:spPr>
          <a:xfrm>
            <a:off x="214802" y="2441389"/>
            <a:ext cx="762408" cy="390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1800"/>
              </a:spcAft>
            </a:pPr>
            <a:r>
              <a:rPr lang="el-G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Λύση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214802" y="3075471"/>
                <a:ext cx="4861254" cy="66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l-GR" i="1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i="1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  <a:cs typeface="Calibri" panose="020F0502020204030204" pitchFamily="34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effectLst/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850 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𝐽𝑜𝑢𝑙𝑒</m:t>
                          </m:r>
                        </m:num>
                        <m:den>
                          <m:r>
                            <a:rPr lang="en-US" b="0" i="1" smtClean="0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3.000 </m:t>
                          </m:r>
                          <m:r>
                            <a:rPr lang="en-US" b="0" i="1" smtClean="0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𝐽𝑜𝑢𝑙𝑒</m:t>
                          </m:r>
                        </m:den>
                      </m:f>
                      <m:r>
                        <a:rPr lang="en-US" b="0" i="0" smtClean="0">
                          <a:effectLst/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l-GR">
                          <a:effectLst/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l-GR" i="1" smtClean="0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groupChrPr>
                        <m:e/>
                      </m:groupChr>
                      <m:r>
                        <a:rPr lang="en-US" b="0" i="1" smtClean="0">
                          <a:effectLst/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l-GR" i="1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effectLst/>
                          <a:latin typeface="Cambria Math"/>
                          <a:cs typeface="Calibri" panose="020F0502020204030204" pitchFamily="34" charset="0"/>
                        </a:rPr>
                        <m:t>0,283</m:t>
                      </m:r>
                    </m:oMath>
                  </m:oMathPara>
                </a14:m>
                <a:endParaRPr lang="el-GR" dirty="0">
                  <a:effectLst/>
                </a:endParaRPr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802" y="3075471"/>
                <a:ext cx="4861254" cy="66511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Ορθογώνιο 32"/>
              <p:cNvSpPr/>
              <p:nvPr/>
            </p:nvSpPr>
            <p:spPr>
              <a:xfrm>
                <a:off x="4860032" y="3210530"/>
                <a:ext cx="151216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l-GR" i="1">
                              <a:effectLst/>
                              <a:latin typeface="Cambria Math"/>
                              <a:cs typeface="Calibri" panose="020F05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cs typeface="Calibri" panose="020F0502020204030204" pitchFamily="34" charset="0"/>
                        </a:rPr>
                        <m:t>=28,3 %</m:t>
                      </m:r>
                    </m:oMath>
                  </m:oMathPara>
                </a14:m>
                <a:endParaRPr lang="el-GR" i="1" dirty="0">
                  <a:effectLst/>
                  <a:latin typeface="Cambria Math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3" name="Ορθογώνιο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3210530"/>
                <a:ext cx="151216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643426" y="3210530"/>
            <a:ext cx="36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j-lt"/>
              </a:rPr>
              <a:t>ή</a:t>
            </a:r>
            <a:endParaRPr lang="el-G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6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11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Ο Κύκλος και η Μηχανή </a:t>
            </a:r>
            <a:r>
              <a:rPr lang="en-US" sz="2800" b="1" dirty="0" smtClean="0">
                <a:solidFill>
                  <a:srgbClr val="0000FF"/>
                </a:solidFill>
                <a:latin typeface="Bahnschrift SemiBold" panose="020B0502040204020203" pitchFamily="34" charset="0"/>
              </a:rPr>
              <a:t>Carnot</a:t>
            </a:r>
            <a:endParaRPr lang="el-GR" sz="2800" b="1" dirty="0">
              <a:solidFill>
                <a:srgbClr val="0000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AutoShape 4" descr="data:image/jpeg;base64,/9j/4AAQSkZJRgABAQAAAQABAAD/2wCEAAkGBxMTEhUTExMVFRUXFxoYFxgYGBkXGBoaGhcdGBcYGhcYHSggGBolGx0XITEhJSkrLi4uFx8zODMtNygtLisBCgoKDg0OGhAQGi0dHSUtLS0tLS0tLS0tLS0tLS0tLS0tLS0tLS0tLS0tLS0tLS0tLS0tLS0tLS0tLS0tLS0tLf/AABEIAQQAwQMBIgACEQEDEQH/xAAbAAABBQEBAAAAAAAAAAAAAAACAAEDBAUGB//EAD4QAAEDAQUGAwcDAgQHAQAAAAEAAhEDBBIhMUEFUWFxgfAikaEGEzKxwdHhQlLxFGIHM4KSI2NyorLC0hX/xAAZAQADAQEBAAAAAAAAAAAAAAAAAQIDBAX/xAAsEQACAgAGAQEIAgMAAAAAAAAAAQIRAxIhMUFREzIiQmGxwdHh8JGhBHGB/9oADAMBAAIRAxEAPwDjtv7TqucaQcQybxAJgyMZOvLJZDiRqfMlTWt8vKrgSRuVRSUUE/Uwm1DOvmUQqmYvOjmVLdA0Tlo3JZkCvsTapGZceMp69d7s3O/nNOxkckYHAJZl0PXsga9/7icETQ86nDirDc0YTzLoWvZFedoT30Rio7f6D6I3DchA3qtOgzSXIxrOOvokK54Ji0IpR7PQZ5dll22apbdcQRvgTyndwURtTju+v4UJjuU7AhKHQZ5dhG1OyhIW10ZBJwUZCeWPQeSXYYtZnIev0Ri2HooAAi6IyxDyT7J3bQqAQJCTNp1BkfMk81AHJXhuTyx6DyT7LLra+cwPPmgdtE8PI/NRXAiIG5GSPQeWfZJ/+mcpPkSibbDN5rh5Rz/hV/dhRRByTWHHoTxZ9mr/AF9b93fmnWRfPDySR449B5JdkTx4impAAo6o8XT7qMFZXoVL1MMpBMApA1ZspIeU4TAJygKFKMIQEYCdEjwiaErqJrVaJY9xDCMlVq1pu8eGSBpE7afBG1qzKlveJAa0nWTEdJQWfbLgQKjW9M/XRCsbjRqFqC6rLIIBBwKJ1FVZFMpimkQpiyFG9qpCYyEhPeQlyoQ8JiUSfvJKhgtco7QcAnOair/RC3EwLw7hJRp1oKyxaAA4jgoKWJUtrPjTUguThG8/UxyjagKkYpYIchJOU4CSG2NCdqJDKsgOVRt1tdN2mOZT2qoYvD4RP2nzMdE1n92CJEuO/H0QpVsaRh2V6FZ/6j8voE7yRiXAmch3grO0aIIHhA0GPZWc591sFjgcsCA3zIvBNOymq2JaREROJOAyz9UFvo67sRkQeqiovumXTyEfM4q3V8TbxbDRlKaeonbRTsFuewgA4Hf/ACupslqa4AX2+eRXHm0XcGzG7A+qM2gSD4mkddcwY7lWzOjuHUlXqUEGyreHgAxO6I9FdqMSTJaM51NRliuvYonNTsRULUlO5qiupgAoqhxUkKvXd4k47ksH3fFJFeCSsVk1q+PFBSPzUu0PjUdMQuX3Ubz9bE5E1M8J2qRhBGCmASBTQmOXjLVZ1utV1905Yfnvgrhq3CHRlv1WXb/FdkY5Gee9NjguSZtU1GAYXQQcM8N6itNFzSHDGctTuC3vZrYhqXTBg56+a9P2Z7I0nMLSwAGYOZE8c1l5FF0jbLoeH0q7QYdN4/qMx5Kb3DXM8FS9zb4ehzXf+0n+GhaHVQ5pAjfvzjRYNn9lXBhkB0ai9A3KvLEPG3scp76PDgHN8QBxB4A6KN9te4TiRz+8qbamzH0pdiWgxMYidPmgsNXEyAQR68itlVZkZO7pkFKzuJwjKcemShLCHBrhGOi1qpAmJGHeKymyH5zBn7+aadkyVGlSoVGPa8EATvAnkNV3LReaHDUBefOrubBMZAjDA7uRwXXezm0/eAMdAdGmExw0PeimSe5PBdq01WqBalRqp1mpJiKDio3q04KvUWiYiAlU6/xFW3qpUGKa3ERxw+aSG6N3zSWhNo0NofEVExHbR4zgoly+6jefrZKQmamLkqZUsETUkrqZikAVRRLIqtKZ3DGOSy6sVHsDQZMT6btFrVTgVX2XWmpJIJB9AZiEpaWzXD10PTvYSwC4JAld/RYAAuf9mbOG0wd4BXQArju9TeXQ9obIIOq55tk91UcSJY4Z5gc4XREoA2QcPP8ACUlbCLo8l2ls5lStWs74aH4sdocZEHWAAVylT2YdTN0/FjG5wzwxzH2XvG0ti0qvxMbiMdMjhBGIOJx4rPtmxab2wQSRqYJw158VpHElFUimoyds8Gt2zKoF5okCA4ajmCsd73A6CMd/mvatt7MDAdeOpXjm0aJFVwI19IldGBiZtGY40MuqKzqknLDdnG/PjPmjsdodTe140PyKjqCPr35K3srZzq7i1pAIaXT8vnC6dKOY9Ne2Whw1APniqdVq0qFK7Ta04kNEzwCqWhuK50GxnVWqpVatCoFUrNWkRFBwVSs6SrlUKo7OFaEHI4+X5SQ3OXokqsRLa/jdz+iilHaj/wAR/wD1KOMBzWPCNJep/wCx3FFTKjJRNUNDTLACmhR0ypVaRNkVXIrPsD5rCBG/z/K0a7cFk2cuZVB+Wsc+CiduzfBqz2ax2i0tpgUmB0DC8YlVx7S22m8e9s/h3txHmjNpqXKV0OuPAJLPiM/pBPw556CSs+27Rq0qgpGzgkkg3KtV12GtcCXvABLr0ARiQdMV50VJ7HY8q3O8sVtbUaHDXRNa7aykwudppkuc2C6oKkEXQXFpnQxiCBhI3jNYHt1tWoaws9PXOBOeUJq2CgrL9p/xAqufcoWcu8yfwtShtC31Gy6ztZhleBOW7FZ+yrGyz0b76bqjpaHAOADSSAL5zOckCcNFnj2yAE/0tSgDk4OkTjgWGM4OnJUlJq0hezmpAbY2k8yyqy67TiuG23REE6zmN38LsdvVKlctLWEmJnSFzW1KRaA18STHeKvBuLHipNHHVc+YJPON/qut/wAP9lm86s4fpujjiCD6LAZTYKpaTA+Yc2C2OfovTdiGn7hhpiGxHUZ4rucuDglFpZiaqMVUrsVysFXeoRkZdRqq12rQrjFVKwVpgZVYKk5uJ5LSrNVGoMTyWiJZJ7lJSRz8klGc0yoqW3/Md/1KKk/FTWr/ADHTvQMEZpe6gl6mA5Gw49FGUbRj0SEW6ZU7DKrUlPRyVIQcfwqFSh4gYjGd/RXScCq9cmO+KmSsuLo9m2O0OotGHwjRWW2UXrzgwkCAbsuG4A6fnisn2VtN6zsx0g+a2nVPVeZs6PVjDMk2RlwLsIwBPVcRaKV62+83R6Lr6n6sdIXJ0wPeO3z6SpbOiEFR3bqbTTN1jbrvibhjxhc7atk1KvgbTYxpIvuJvGNQOmC3NkyKYHeisuqwCri9Dm8dPQpWmixjIjIROuS8n9q3B1TDQz5dnyXoHtDtGGnHevNrS/3lQ44Z/VXgJXY8WPs0YVFsVhADrxgy3CDgcxh03Fd/7JNP9MJEG87PoPosOwbOJwaCX4dB9NfVdfYbN7tgaNB5nMldKnmlocmPFQw8vI7wq7wrbwqxatEcRSrBUKzVpVgqFVOyjMrhUK4Oa1KzVmV8u961iQyx7rh8vsktO8UlzZjr8RztpM1Hnj6JicAhtTvG/dPomYcAtuEYS9THhEz6IXJ2HFIRYpKdhUFJStVITDGShqN+qlBQvRyB2/sDbJplhPwk/P8Aldjjv7wXl/sTa7lpicHCOskr0oiYledjRqZ63+LK4FHadtfZ2OcWOc05FokDnGX4Xn1v9pSS+4MX+GM9fDivQrR7Q0WEtzIkOEZRgZnMLFtNr2aal4NY05zADZ5D7LKMop6qzpyYjVpf9Om2VaSaLHOzugnnAHzRWutAPL6KhYre2o0FoN3Q3SAY3Tmq+0rZAMnROOxGxyvtVbYkLnqloFJheccQPMgFS7YtV5+euK53b1svEMGQ1nPflzXXg4ZyY+LSfZ6zZKbA0XAACJHkrBOCw/ZC1e8slIzMNu/7SW/Rbmi0Sp0edJt6sjcq7ypPegnBBUCaEU6ozVKo1X6qpVExooVW5rNrs8QH9zfmtOr9VSePF1H3WsdhGhe/5bfJJHJ3JLiPTOStZ/4jhOp66pUxgO9UNceNxzxM+aemcl2PY857slccUMoXFPKgaLNIqamqtNys0yqQmHKcpknpoQVkq3KjSNDK9T2fag9jXQZLQcdRGa8lqHVeiez22KNShQomq1toYC0NOBcLxLQP3Ybso4rmxoWrOnAxcj+BrbRY4i8weKMjkfnHkufqG0YB1Ngx0x+gXTWe1NjiTBGSC02xkYx5fVefVs9eONLLo9CkbdDAHaei43b22JN0ei0Nu7aYAWM8TjOWnH8rgdqbRAwa4OM+JwPhGAwb+7nlunM9mBhZkcWPjKBFtS2gGNT5xx3cuzkVHST3qMeWiTqmuuPXNC1w3zzXfFKKo86c3J2z0T/Di2D3T6X7XXh/qz9QP9y7OV5L7FWk07XT3Plp6iRJ5gL1VpWU9GQV/d+Lv170RuTluJOqEpJ2BXqhVarVaqBQVWpoDOrDBZlVxviN/wBFqV1mMbLv9X3C1WwcmhB3+qSsQOz+E64sx62U4ytg9+Op+sJEZIavxO5/dEV1vY8vljFO3NJCM1I0TMKs01UCsUwhAydqTjCBpQucqRDAqlZ22Cbog5ERwy/CsWutGOcnLXpvVO3VC5gEjE5DEzMDHKJBE7xyU2rNIwk02uDZs3tRUewXqtx4bi6YcY/cDg8f3DHeDms22e0lc4e8vTuBx9ViOcCNxOM/hCYw73oWFGynjOqWhZq7RqOaGOd4ZmAAJOGLnDF8aSTGkKuDOv175oC/LXv8BNeVmW47iETHnKJJMAHvogBw45qxZLMahIEczgBz+WCTdascYuTypWyzsh0VGOAJLPGYzhoBkA8AcOK9a2bbWVAbpxaYcNWncR3K8m2VXuOa9pEjfjwPT7rWsu0nNffo1RSMRdf8JG4O3cDkoxLZpGClHR69fD4HqD6ajhc7Y/a9rQ3+oYWThfYb9PmSMRPVdCajXAOaQQRIIxBByIO5ZxtbkSjW+hBUzVeoFbeFUqrVEGfXWXqT/d+VqVlk1D4s/wBX0/laLYFujdvDf6pKK839v/ikuDKevmONtA8buaja2E9c+M8yjcu7g8l7jAp25pyAmmCe9FBQbT81OOKrtxhTg8UIGSiVXr1boPPLfuCeo8AEnRYhtJfUbODQ4GJ0+qrZCis0khrTaHOOMMEwTmeMY5cBmhtFeQIaAQQZzIAgNbyGBPFVXiIMd9/NEHZncEspUsRtUHa4JLhk7EfUdFC4RJ71lO18cQdO8kYDSMyOl4yeqa0BrM7RE4YBMBirDGtkTeO+MPvwTCvHwQ355fu+yNeAUVy/qMbNGLzdG79R6acypm2gmLsMDTLeY1/uKquGp1UtNojzj8JZb3H5K0jp8yzSa10luBn4TEA7gTnyRPoENJcANOscO8VsbNtlE06XvSxrKbXNc2PG7GTli4nTcTmsm0maNMj4fFjMw68Bh0u+SmM3dV+6/YrKpqUuUr/tL6ljZm0bjCx3jpuHiacYwGIHfmtjZW1v6V7ReLrNUxac7u/HSDgR158xUABdhlhzzifkruzbW0XqVQB1M44Ay0mAHt3flVJa2l+/cMJxkvHN10+n9nz/ACepNeDDgQQcQRERzCgrFcdsPaYp1A1tYFhMEObdHMaArqa9VFGMlldfkr1Ssh0Fx71V63VMOqyqbje6/RWthLc6G7xP/b/8pKOef+4p1yHq0cTXHidvvFPMQgrP8bh/cU7nBdfB5b3Dc5OgUjjgoYxD6JB6EuyUZeMUgIdpWjAN5k/lZdJ+Mzv9Ap7ZaAdMpH064yq9IZnc38fVW9gjuMW4d8tFI1xE8VCeClcYH2QIGpu701QNScDPT0TNQAd7vqkB3xTvGA0680BPc+SAHyAR3/v80E999FLQpF5IGe/TmUAk3ohmgmMTOnniVfotuMioYaY8P6uYAxB4nRVnVLsinhhi79R5T8I5Y71DUGR784UtNmsWsN3u/wCvz+7oTzmcezhPFSUX7sMuOozQB2g18+OfFAInv5q1uYl9wHrjl0zyw+S3/Z3bJ/yah4U3f+pPy5LmWvbP3TVXXSCNIOURj/Ct6oR39oqgjes5jxHH8Sqdntd5odvGPPVG1+HX8JBybGG71/KdVffN3/JOuWl2enmOYqu8bssynvYKvUqeJ26SpAcF0cHnPcla7BWQ7Dv0VBrtFMyopGSOOSidGqeZGChtDjBwU8gUnjP89nRKkzAwJkgdMCfVRydwVv3oY8f2DTU4GeOOvJU2CK1WnBIMgiRG4jCPNPXOJnMFDWdJLt5+aVRuI73piGJk9whOWXcIgBr9EOne5ABVMoOfMcdELGTv6IzJ6cu5756OyNlms4gyA0EkxjmdNwgzuSbSVsDMuaDverlQljQwfEcXxnwHQR1JUj7F7t7SZLQJM4TEQOpjzVEvklxnGZjjj80t2aL2YXy/l+fuJr85xJ5Z9U4BI597lEdUTSOKozGHLryzTscZ75IQEmFAErcJSrHJMAher4EamxqvhLdQZ6Eff5rUvaccfNc7s2rdqNOh8J5HBb7QBvzSHyXvdhJDhv78klznfocs84qyzIKA5lTNOAW5544UlNRHPepWnvBDAcmO4Va14hT1OXZVet8PXh8khlWlgQdJ5qy+yTTNS9jeADRjmT9pVYxHHondUMQe+aGgBIx176pPOiEp3tEj8fRMBEmMtdyDMJzl32E17vvvBICZoxnIcp03KzYra+m4ubBwILTJaQTlA5qq3DHy0+S2ti2BlZobnULyMTkIF3DeTePQJSaUddgV3oUrbb6lTxvO5oEQABjAHOFQx7HRam17GKb3UxF1tR4Bz0Ea54EHks0t+5ShVaFzIyjx397v4SIw77KIN4jAb/urogilO0KW5E+Xn+Ewp9Bl+d6dCGA0zTVGo447kLgqrQCMYGd2K6cDHquZculouwBRQGhcbx76pJ5G71TrnO05BpxU7Sq413KegMFqcQYzRgoMjkmLhuQAZM6qvaHYxPoFI0qtaT4ihDI5xE8J+yerUlxOH8CEIEnXyQwgAnDLJC4Y8UxzR0cCCcteUpMEAijBTWkMwukk43sIH9vEnOeigAQgJGxqjslJ73BtMEucYAGBOZUKsbPthpVA9ukg8iCCOGCHdaAXGUS0GmQ2XAObEOBcMYwkAwSIzBhZjnKxVtZOIzBmdZ0R2lgJ94MAfiH7T9jp1GiSu9eTX1Q03Xy/H7sUw7Hv5oqbknIAVRkTB2cR09EQdOGk/LBRN3KTJaIQjG9M8hLBC9ydioB5C3bNVkADPD6LCiTHEd8lt0fLv1UrWx8o1Peu3HyP2SUXvDvHqkuajvv4nP1GRopKJAGaB2OJTNyW5wEznIXGFHhkhceJSAMuxzVZ71J1+ai92UAAkSnI4/NNKQxgrNhqsF++29eYQ3LwukEO+Y6qtKOmRqJy8tUmBLa3tkXdwvbr2sdI6gqCUVQiTGAkxy09ECaAUpw5MkgCxYrRceHROBHmCOilFohoMyTIIzwwz64jkqgZySY6NEAm07RJWZheGLT5g7j3io2cpRMqkHDkQcjzCTgJ8I6ajqhWU6eqGLki5AUk7JHDkxKcBNKQE1n+ILWsv8eay7HEngtWyCTAWkdIk+8i7d7hJaHuOD/X7J1xeRHp5DHdZWRlqgZZ2zEJ0lrZz0hnWZu5Cym39oSSQmJpBNs7SYI8sFoWzYdJpbF7FsnxayQkki2NRXRj/wBA2NesH5hRusjMcPUpJKm9CMqsiqWZu6Op06pv6ZuUeqSSEDihnWVsxjlPrCTrM0eW9JJMVIt09nM9yX4yHAZ4ReaPqoW2NhEwfNOkqRNIcWBh35b1BVsbRvSSTCiIWccewnp0hfA0MfJJJFEkz7O2Yj1O9TUbG0tJM6pkki6RRqMAJ4J6dMGDwn1hJJC3IexZs9MAHp9V0OyKTTdwgknxAmcL2WMaDT6QklU9IMMLWaNz3PE+aSSS4qP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77" y="843558"/>
            <a:ext cx="1838325" cy="247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03190" y="3435846"/>
            <a:ext cx="1838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Nova Cond" panose="020B0606020104020203" pitchFamily="34" charset="0"/>
              </a:rPr>
              <a:t>Nicolas Léonard Sadi Carnot </a:t>
            </a:r>
            <a:endParaRPr lang="el-GR" sz="1600" i="1" dirty="0">
              <a:latin typeface="Gill Sans Nova Cond" panose="020B0606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4802" y="828000"/>
                <a:ext cx="6229406" cy="4120014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2400"/>
                  </a:spcAft>
                  <a:buBlip>
                    <a:blip r:embed="rId3"/>
                  </a:buBlip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1824, ο Γάλλος μηχανικός </a:t>
                </a:r>
                <a:r>
                  <a:rPr lang="en-US" sz="1800" i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 Pro" panose="02040502050405020303" pitchFamily="18" charset="0"/>
                    <a:cs typeface="Calibri" panose="020F0502020204030204" pitchFamily="34" charset="0"/>
                  </a:rPr>
                  <a:t>Sadi </a:t>
                </a:r>
                <a:r>
                  <a:rPr lang="en-US" sz="1800" i="1" dirty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 Pro" panose="02040502050405020303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sz="1800" i="1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 Pro" panose="02040502050405020303" pitchFamily="18" charset="0"/>
                    <a:cs typeface="Calibri" panose="020F0502020204030204" pitchFamily="34" charset="0"/>
                  </a:rPr>
                  <a:t>arnot</a:t>
                </a:r>
                <a:r>
                  <a:rPr lang="en-US" sz="1800" dirty="0" smtClean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κατάφερε να αποδείξει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ότι, ότι η </a:t>
                </a:r>
                <a:r>
                  <a:rPr lang="el-GR" sz="1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απόδοση μιας </a:t>
                </a:r>
                <a:r>
                  <a:rPr lang="el-GR" sz="1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υποθετικής και εξιδανικευμένης θερμικής μηχανής </a:t>
                </a:r>
                <a:r>
                  <a:rPr lang="el-GR" sz="1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είναι περιορισμένη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και </a:t>
                </a:r>
                <a:r>
                  <a:rPr lang="el-GR" sz="18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εξαρτάται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από τις ακραίες τιμές της θερμοκρασίας λειτουργίας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της.	</a:t>
                </a:r>
              </a:p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2400"/>
                  </a:spcAft>
                  <a:buBlip>
                    <a:blip r:embed="rId3"/>
                  </a:buBlip>
                </a:pP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Για να το αποδείξει αυτό, επινόησε μια μηχανή, η οποία αν κινηθεί μεταξύ δύο θερμοκρασιών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(της </a:t>
                </a:r>
                <a:r>
                  <a:rPr lang="el-GR" sz="1800" i="1" dirty="0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anose="02030602050306030303" pitchFamily="18" charset="0"/>
                    <a:cs typeface="Calibri" panose="020F0502020204030204" pitchFamily="34" charset="0"/>
                  </a:rPr>
                  <a:t>θερμής δεξαμενής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της </a:t>
                </a:r>
                <a:r>
                  <a:rPr lang="el-GR" sz="1800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anose="02030602050306030303" pitchFamily="18" charset="0"/>
                    <a:cs typeface="Calibri" panose="020F0502020204030204" pitchFamily="34" charset="0"/>
                  </a:rPr>
                  <a:t>ψυχρής</a:t>
                </a:r>
                <a:r>
                  <a:rPr lang="en-US" sz="1800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anose="02030602050306030303" pitchFamily="18" charset="0"/>
                    <a:cs typeface="Calibri" panose="020F0502020204030204" pitchFamily="34" charset="0"/>
                  </a:rPr>
                  <a:t> </a:t>
                </a:r>
                <a:r>
                  <a:rPr lang="el-GR" sz="1800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nstantia" panose="02030602050306030303" pitchFamily="18" charset="0"/>
                    <a:cs typeface="Calibri" panose="020F0502020204030204" pitchFamily="34" charset="0"/>
                  </a:rPr>
                  <a:t>δεξαμενής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),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θα έχει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 </a:t>
                </a:r>
                <a:r>
                  <a:rPr lang="el-GR" sz="18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μεγαλύτερο </a:t>
                </a:r>
                <a:r>
                  <a:rPr lang="el-GR" sz="18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δυνατό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συντελεστή απόδοσης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2400"/>
                  </a:spcAft>
                  <a:buNone/>
                </a:pPr>
                <a:endParaRPr lang="el-GR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4802" y="828000"/>
                <a:ext cx="6229406" cy="4120014"/>
              </a:xfrm>
              <a:blipFill rotWithShape="1">
                <a:blip r:embed="rId4"/>
                <a:stretch>
                  <a:fillRect t="-592" r="-1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031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12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Ο Κύκλος και η Μηχανή </a:t>
            </a:r>
            <a:r>
              <a:rPr lang="en-US" sz="2800" b="1" dirty="0" smtClean="0">
                <a:solidFill>
                  <a:srgbClr val="0000FF"/>
                </a:solidFill>
                <a:latin typeface="Bahnschrift SemiBold" panose="020B0502040204020203" pitchFamily="34" charset="0"/>
              </a:rPr>
              <a:t>Carnot</a:t>
            </a:r>
            <a:endParaRPr lang="el-GR" sz="2800" b="1" dirty="0">
              <a:solidFill>
                <a:srgbClr val="0000FF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AutoShape 4" descr="data:image/jpeg;base64,/9j/4AAQSkZJRgABAQAAAQABAAD/2wCEAAkGBxMTEhUTExMVFRUXFxoYFxgYGBkXGBoaGhcdGBcYGhcYHSggGBolGx0XITEhJSkrLi4uFx8zODMtNygtLisBCgoKDg0OGhAQGi0dHSUtLS0tLS0tLS0tLS0tLS0tLS0tLS0tLS0tLS0tLS0tLS0tLS0tLS0tLS0tLS0tLS0tLf/AABEIAQQAwQMBIgACEQEDEQH/xAAbAAABBQEBAAAAAAAAAAAAAAACAAEDBAUGB//EAD4QAAEDAQUGAwcDAgQHAQAAAAEAAhEDBBIhMUEFUWFxgfAikaEGEzKxwdHhQlLxFGIHM4KSI2NyorLC0hX/xAAZAQADAQEBAAAAAAAAAAAAAAAAAQIDBAX/xAAsEQACAgAGAQEIAgMAAAAAAAAAAQIRAxIhMUFREzIiQmGxwdHh8JGhBHGB/9oADAMBAAIRAxEAPwDjtv7TqucaQcQybxAJgyMZOvLJZDiRqfMlTWt8vKrgSRuVRSUUE/Uwm1DOvmUQqmYvOjmVLdA0Tlo3JZkCvsTapGZceMp69d7s3O/nNOxkckYHAJZl0PXsga9/7icETQ86nDirDc0YTzLoWvZFedoT30Rio7f6D6I3DchA3qtOgzSXIxrOOvokK54Ji0IpR7PQZ5dll22apbdcQRvgTyndwURtTju+v4UJjuU7AhKHQZ5dhG1OyhIW10ZBJwUZCeWPQeSXYYtZnIev0Ri2HooAAi6IyxDyT7J3bQqAQJCTNp1BkfMk81AHJXhuTyx6DyT7LLra+cwPPmgdtE8PI/NRXAiIG5GSPQeWfZJ/+mcpPkSibbDN5rh5Rz/hV/dhRRByTWHHoTxZ9mr/AF9b93fmnWRfPDySR449B5JdkTx4impAAo6o8XT7qMFZXoVL1MMpBMApA1ZspIeU4TAJygKFKMIQEYCdEjwiaErqJrVaJY9xDCMlVq1pu8eGSBpE7afBG1qzKlveJAa0nWTEdJQWfbLgQKjW9M/XRCsbjRqFqC6rLIIBBwKJ1FVZFMpimkQpiyFG9qpCYyEhPeQlyoQ8JiUSfvJKhgtco7QcAnOair/RC3EwLw7hJRp1oKyxaAA4jgoKWJUtrPjTUguThG8/UxyjagKkYpYIchJOU4CSG2NCdqJDKsgOVRt1tdN2mOZT2qoYvD4RP2nzMdE1n92CJEuO/H0QpVsaRh2V6FZ/6j8voE7yRiXAmch3grO0aIIHhA0GPZWc591sFjgcsCA3zIvBNOymq2JaREROJOAyz9UFvo67sRkQeqiovumXTyEfM4q3V8TbxbDRlKaeonbRTsFuewgA4Hf/ACupslqa4AX2+eRXHm0XcGzG7A+qM2gSD4mkddcwY7lWzOjuHUlXqUEGyreHgAxO6I9FdqMSTJaM51NRliuvYonNTsRULUlO5qiupgAoqhxUkKvXd4k47ksH3fFJFeCSsVk1q+PFBSPzUu0PjUdMQuX3Ubz9bE5E1M8J2qRhBGCmASBTQmOXjLVZ1utV1905Yfnvgrhq3CHRlv1WXb/FdkY5Gee9NjguSZtU1GAYXQQcM8N6itNFzSHDGctTuC3vZrYhqXTBg56+a9P2Z7I0nMLSwAGYOZE8c1l5FF0jbLoeH0q7QYdN4/qMx5Kb3DXM8FS9zb4ehzXf+0n+GhaHVQ5pAjfvzjRYNn9lXBhkB0ai9A3KvLEPG3scp76PDgHN8QBxB4A6KN9te4TiRz+8qbamzH0pdiWgxMYidPmgsNXEyAQR68itlVZkZO7pkFKzuJwjKcemShLCHBrhGOi1qpAmJGHeKymyH5zBn7+aadkyVGlSoVGPa8EATvAnkNV3LReaHDUBefOrubBMZAjDA7uRwXXezm0/eAMdAdGmExw0PeimSe5PBdq01WqBalRqp1mpJiKDio3q04KvUWiYiAlU6/xFW3qpUGKa3ERxw+aSG6N3zSWhNo0NofEVExHbR4zgoly+6jefrZKQmamLkqZUsETUkrqZikAVRRLIqtKZ3DGOSy6sVHsDQZMT6btFrVTgVX2XWmpJIJB9AZiEpaWzXD10PTvYSwC4JAld/RYAAuf9mbOG0wd4BXQArju9TeXQ9obIIOq55tk91UcSJY4Z5gc4XREoA2QcPP8ACUlbCLo8l2ls5lStWs74aH4sdocZEHWAAVylT2YdTN0/FjG5wzwxzH2XvG0ti0qvxMbiMdMjhBGIOJx4rPtmxab2wQSRqYJw158VpHElFUimoyds8Gt2zKoF5okCA4ajmCsd73A6CMd/mvatt7MDAdeOpXjm0aJFVwI19IldGBiZtGY40MuqKzqknLDdnG/PjPmjsdodTe140PyKjqCPr35K3srZzq7i1pAIaXT8vnC6dKOY9Ne2Whw1APniqdVq0qFK7Ta04kNEzwCqWhuK50GxnVWqpVatCoFUrNWkRFBwVSs6SrlUKo7OFaEHI4+X5SQ3OXokqsRLa/jdz+iilHaj/wAR/wD1KOMBzWPCNJep/wCx3FFTKjJRNUNDTLACmhR0ypVaRNkVXIrPsD5rCBG/z/K0a7cFk2cuZVB+Wsc+CiduzfBqz2ax2i0tpgUmB0DC8YlVx7S22m8e9s/h3txHmjNpqXKV0OuPAJLPiM/pBPw556CSs+27Rq0qgpGzgkkg3KtV12GtcCXvABLr0ARiQdMV50VJ7HY8q3O8sVtbUaHDXRNa7aykwudppkuc2C6oKkEXQXFpnQxiCBhI3jNYHt1tWoaws9PXOBOeUJq2CgrL9p/xAqufcoWcu8yfwtShtC31Gy6ztZhleBOW7FZ+yrGyz0b76bqjpaHAOADSSAL5zOckCcNFnj2yAE/0tSgDk4OkTjgWGM4OnJUlJq0hezmpAbY2k8yyqy67TiuG23REE6zmN38LsdvVKlctLWEmJnSFzW1KRaA18STHeKvBuLHipNHHVc+YJPON/qut/wAP9lm86s4fpujjiCD6LAZTYKpaTA+Yc2C2OfovTdiGn7hhpiGxHUZ4rucuDglFpZiaqMVUrsVysFXeoRkZdRqq12rQrjFVKwVpgZVYKk5uJ5LSrNVGoMTyWiJZJ7lJSRz8klGc0yoqW3/Md/1KKk/FTWr/ADHTvQMEZpe6gl6mA5Gw49FGUbRj0SEW6ZU7DKrUlPRyVIQcfwqFSh4gYjGd/RXScCq9cmO+KmSsuLo9m2O0OotGHwjRWW2UXrzgwkCAbsuG4A6fnisn2VtN6zsx0g+a2nVPVeZs6PVjDMk2RlwLsIwBPVcRaKV62+83R6Lr6n6sdIXJ0wPeO3z6SpbOiEFR3bqbTTN1jbrvibhjxhc7atk1KvgbTYxpIvuJvGNQOmC3NkyKYHeisuqwCri9Dm8dPQpWmixjIjIROuS8n9q3B1TDQz5dnyXoHtDtGGnHevNrS/3lQ44Z/VXgJXY8WPs0YVFsVhADrxgy3CDgcxh03Fd/7JNP9MJEG87PoPosOwbOJwaCX4dB9NfVdfYbN7tgaNB5nMldKnmlocmPFQw8vI7wq7wrbwqxatEcRSrBUKzVpVgqFVOyjMrhUK4Oa1KzVmV8u961iQyx7rh8vsktO8UlzZjr8RztpM1Hnj6JicAhtTvG/dPomYcAtuEYS9THhEz6IXJ2HFIRYpKdhUFJStVITDGShqN+qlBQvRyB2/sDbJplhPwk/P8Aldjjv7wXl/sTa7lpicHCOskr0oiYledjRqZ63+LK4FHadtfZ2OcWOc05FokDnGX4Xn1v9pSS+4MX+GM9fDivQrR7Q0WEtzIkOEZRgZnMLFtNr2aal4NY05zADZ5D7LKMop6qzpyYjVpf9Om2VaSaLHOzugnnAHzRWutAPL6KhYre2o0FoN3Q3SAY3Tmq+0rZAMnROOxGxyvtVbYkLnqloFJheccQPMgFS7YtV5+euK53b1svEMGQ1nPflzXXg4ZyY+LSfZ6zZKbA0XAACJHkrBOCw/ZC1e8slIzMNu/7SW/Rbmi0Sp0edJt6sjcq7ypPegnBBUCaEU6ozVKo1X6qpVExooVW5rNrs8QH9zfmtOr9VSePF1H3WsdhGhe/5bfJJHJ3JLiPTOStZ/4jhOp66pUxgO9UNceNxzxM+aemcl2PY857slccUMoXFPKgaLNIqamqtNys0yqQmHKcpknpoQVkq3KjSNDK9T2fag9jXQZLQcdRGa8lqHVeiez22KNShQomq1toYC0NOBcLxLQP3Ybso4rmxoWrOnAxcj+BrbRY4i8weKMjkfnHkufqG0YB1Ngx0x+gXTWe1NjiTBGSC02xkYx5fVefVs9eONLLo9CkbdDAHaei43b22JN0ei0Nu7aYAWM8TjOWnH8rgdqbRAwa4OM+JwPhGAwb+7nlunM9mBhZkcWPjKBFtS2gGNT5xx3cuzkVHST3qMeWiTqmuuPXNC1w3zzXfFKKo86c3J2z0T/Di2D3T6X7XXh/qz9QP9y7OV5L7FWk07XT3Plp6iRJ5gL1VpWU9GQV/d+Lv170RuTluJOqEpJ2BXqhVarVaqBQVWpoDOrDBZlVxviN/wBFqV1mMbLv9X3C1WwcmhB3+qSsQOz+E64sx62U4ytg9+Op+sJEZIavxO5/dEV1vY8vljFO3NJCM1I0TMKs01UCsUwhAydqTjCBpQucqRDAqlZ22Cbog5ERwy/CsWutGOcnLXpvVO3VC5gEjE5DEzMDHKJBE7xyU2rNIwk02uDZs3tRUewXqtx4bi6YcY/cDg8f3DHeDms22e0lc4e8vTuBx9ViOcCNxOM/hCYw73oWFGynjOqWhZq7RqOaGOd4ZmAAJOGLnDF8aSTGkKuDOv175oC/LXv8BNeVmW47iETHnKJJMAHvogBw45qxZLMahIEczgBz+WCTdascYuTypWyzsh0VGOAJLPGYzhoBkA8AcOK9a2bbWVAbpxaYcNWncR3K8m2VXuOa9pEjfjwPT7rWsu0nNffo1RSMRdf8JG4O3cDkoxLZpGClHR69fD4HqD6ajhc7Y/a9rQ3+oYWThfYb9PmSMRPVdCajXAOaQQRIIxBByIO5ZxtbkSjW+hBUzVeoFbeFUqrVEGfXWXqT/d+VqVlk1D4s/wBX0/laLYFujdvDf6pKK839v/ikuDKevmONtA8buaja2E9c+M8yjcu7g8l7jAp25pyAmmCe9FBQbT81OOKrtxhTg8UIGSiVXr1boPPLfuCeo8AEnRYhtJfUbODQ4GJ0+qrZCis0khrTaHOOMMEwTmeMY5cBmhtFeQIaAQQZzIAgNbyGBPFVXiIMd9/NEHZncEspUsRtUHa4JLhk7EfUdFC4RJ71lO18cQdO8kYDSMyOl4yeqa0BrM7RE4YBMBirDGtkTeO+MPvwTCvHwQ355fu+yNeAUVy/qMbNGLzdG79R6acypm2gmLsMDTLeY1/uKquGp1UtNojzj8JZb3H5K0jp8yzSa10luBn4TEA7gTnyRPoENJcANOscO8VsbNtlE06XvSxrKbXNc2PG7GTli4nTcTmsm0maNMj4fFjMw68Bh0u+SmM3dV+6/YrKpqUuUr/tL6ljZm0bjCx3jpuHiacYwGIHfmtjZW1v6V7ReLrNUxac7u/HSDgR158xUABdhlhzzifkruzbW0XqVQB1M44Ay0mAHt3flVJa2l+/cMJxkvHN10+n9nz/ACepNeDDgQQcQRERzCgrFcdsPaYp1A1tYFhMEObdHMaArqa9VFGMlldfkr1Ssh0Fx71V63VMOqyqbje6/RWthLc6G7xP/b/8pKOef+4p1yHq0cTXHidvvFPMQgrP8bh/cU7nBdfB5b3Dc5OgUjjgoYxD6JB6EuyUZeMUgIdpWjAN5k/lZdJ+Mzv9Ap7ZaAdMpH064yq9IZnc38fVW9gjuMW4d8tFI1xE8VCeClcYH2QIGpu701QNScDPT0TNQAd7vqkB3xTvGA0680BPc+SAHyAR3/v80E999FLQpF5IGe/TmUAk3ohmgmMTOnniVfotuMioYaY8P6uYAxB4nRVnVLsinhhi79R5T8I5Y71DUGR784UtNmsWsN3u/wCvz+7oTzmcezhPFSUX7sMuOozQB2g18+OfFAInv5q1uYl9wHrjl0zyw+S3/Z3bJ/yah4U3f+pPy5LmWvbP3TVXXSCNIOURj/Ct6oR39oqgjes5jxHH8Sqdntd5odvGPPVG1+HX8JBybGG71/KdVffN3/JOuWl2enmOYqu8bssynvYKvUqeJ26SpAcF0cHnPcla7BWQ7Dv0VBrtFMyopGSOOSidGqeZGChtDjBwU8gUnjP89nRKkzAwJkgdMCfVRydwVv3oY8f2DTU4GeOOvJU2CK1WnBIMgiRG4jCPNPXOJnMFDWdJLt5+aVRuI73piGJk9whOWXcIgBr9EOne5ABVMoOfMcdELGTv6IzJ6cu5756OyNlms4gyA0EkxjmdNwgzuSbSVsDMuaDverlQljQwfEcXxnwHQR1JUj7F7t7SZLQJM4TEQOpjzVEvklxnGZjjj80t2aL2YXy/l+fuJr85xJ5Z9U4BI597lEdUTSOKozGHLryzTscZ75IQEmFAErcJSrHJMAher4EamxqvhLdQZ6Eff5rUvaccfNc7s2rdqNOh8J5HBb7QBvzSHyXvdhJDhv78klznfocs84qyzIKA5lTNOAW5544UlNRHPepWnvBDAcmO4Va14hT1OXZVet8PXh8khlWlgQdJ5qy+yTTNS9jeADRjmT9pVYxHHondUMQe+aGgBIx176pPOiEp3tEj8fRMBEmMtdyDMJzl32E17vvvBICZoxnIcp03KzYra+m4ubBwILTJaQTlA5qq3DHy0+S2ti2BlZobnULyMTkIF3DeTePQJSaUddgV3oUrbb6lTxvO5oEQABjAHOFQx7HRam17GKb3UxF1tR4Bz0Ea54EHks0t+5ShVaFzIyjx397v4SIw77KIN4jAb/urogilO0KW5E+Xn+Ewp9Bl+d6dCGA0zTVGo447kLgqrQCMYGd2K6cDHquZculouwBRQGhcbx76pJ5G71TrnO05BpxU7Sq413KegMFqcQYzRgoMjkmLhuQAZM6qvaHYxPoFI0qtaT4ihDI5xE8J+yerUlxOH8CEIEnXyQwgAnDLJC4Y8UxzR0cCCcteUpMEAijBTWkMwukk43sIH9vEnOeigAQgJGxqjslJ73BtMEucYAGBOZUKsbPthpVA9ukg8iCCOGCHdaAXGUS0GmQ2XAObEOBcMYwkAwSIzBhZjnKxVtZOIzBmdZ0R2lgJ94MAfiH7T9jp1GiSu9eTX1Q03Xy/H7sUw7Hv5oqbknIAVRkTB2cR09EQdOGk/LBRN3KTJaIQjG9M8hLBC9ydioB5C3bNVkADPD6LCiTHEd8lt0fLv1UrWx8o1Peu3HyP2SUXvDvHqkuajvv4nP1GRopKJAGaB2OJTNyW5wEznIXGFHhkhceJSAMuxzVZ71J1+ai92UAAkSnI4/NNKQxgrNhqsF++29eYQ3LwukEO+Y6qtKOmRqJy8tUmBLa3tkXdwvbr2sdI6gqCUVQiTGAkxy09ECaAUpw5MkgCxYrRceHROBHmCOilFohoMyTIIzwwz64jkqgZySY6NEAm07RJWZheGLT5g7j3io2cpRMqkHDkQcjzCTgJ8I6ajqhWU6eqGLki5AUk7JHDkxKcBNKQE1n+ILWsv8eay7HEngtWyCTAWkdIk+8i7d7hJaHuOD/X7J1xeRHp5DHdZWRlqgZZ2zEJ0lrZz0hnWZu5Cym39oSSQmJpBNs7SYI8sFoWzYdJpbF7FsnxayQkki2NRXRj/wBA2NesH5hRusjMcPUpJKm9CMqsiqWZu6Op06pv6ZuUeqSSEDihnWVsxjlPrCTrM0eW9JJMVIt09nM9yX4yHAZ4ReaPqoW2NhEwfNOkqRNIcWBh35b1BVsbRvSSTCiIWccewnp0hfA0MfJJJFEkz7O2Yj1O9TUbG0tJM6pkki6RRqMAJ4J6dMGDwn1hJJC3IexZs9MAHp9V0OyKTTdwgknxAmcL2WMaDT6QklU9IMMLWaNz3PE+aSSS4qPT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477" y="843558"/>
            <a:ext cx="1838325" cy="2476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03190" y="3435846"/>
            <a:ext cx="1838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Nova Cond" panose="020B0606020104020203" pitchFamily="34" charset="0"/>
              </a:rPr>
              <a:t>Nicolas Léonard Sadi Carnot </a:t>
            </a:r>
            <a:endParaRPr lang="el-GR" sz="1600" i="1" dirty="0">
              <a:latin typeface="Gill Sans Nova Cond" panose="020B0606020104020203" pitchFamily="34" charset="0"/>
            </a:endParaRPr>
          </a:p>
        </p:txBody>
      </p:sp>
      <p:sp>
        <p:nvSpPr>
          <p:cNvPr id="19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14802" y="828000"/>
            <a:ext cx="6301414" cy="4120014"/>
          </a:xfrm>
        </p:spPr>
        <p:txBody>
          <a:bodyPr>
            <a:noAutofit/>
          </a:bodyPr>
          <a:lstStyle/>
          <a:p>
            <a:pPr lvl="0" algn="just">
              <a:lnSpc>
                <a:spcPct val="114000"/>
              </a:lnSpc>
              <a:spcBef>
                <a:spcPts val="0"/>
              </a:spcBef>
              <a:spcAft>
                <a:spcPts val="2400"/>
              </a:spcAft>
              <a:buClr>
                <a:srgbClr val="693400"/>
              </a:buClr>
              <a:buBlip>
                <a:blip r:embed="rId3"/>
              </a:buBlip>
            </a:pPr>
            <a:r>
              <a:rPr lang="el-GR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μηχανή αυτή ονομάστηκε </a:t>
            </a:r>
            <a:r>
              <a:rPr lang="el-GR" sz="17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μηχανή Carnot</a:t>
            </a:r>
            <a:r>
              <a:rPr lang="el-GR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και η </a:t>
            </a:r>
            <a:r>
              <a:rPr lang="el-GR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απόδοση</a:t>
            </a:r>
            <a:r>
              <a:rPr lang="el-GR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της αποτελεί το </a:t>
            </a:r>
            <a:r>
              <a:rPr lang="el-GR" sz="1700" u="sng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ανώτερο όριο</a:t>
            </a:r>
            <a:r>
              <a:rPr lang="el-GR" sz="1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για τη απόδοση όλων των άλλων μηχανών</a:t>
            </a:r>
            <a:r>
              <a:rPr lang="el-GR" sz="17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el-G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Συνεπώς :</a:t>
            </a:r>
          </a:p>
          <a:p>
            <a:pPr marL="357188" indent="-85725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1700" i="1" dirty="0" smtClean="0">
                <a:latin typeface="Franklin Gothic Book" panose="020B0503020102020204" pitchFamily="34" charset="0"/>
                <a:cs typeface="Calibri" panose="020F0502020204030204" pitchFamily="34" charset="0"/>
              </a:rPr>
              <a:t>" </a:t>
            </a:r>
            <a:r>
              <a:rPr lang="el-GR" sz="1700" i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Δεν </a:t>
            </a:r>
            <a:r>
              <a:rPr lang="el-GR" sz="1700" i="1" dirty="0">
                <a:solidFill>
                  <a:srgbClr val="00206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μπορεί να υπάρξει </a:t>
            </a:r>
            <a:r>
              <a:rPr lang="el-GR" sz="17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Calibri" panose="020F0502020204030204" pitchFamily="34" charset="0"/>
              </a:rPr>
              <a:t>θερμική μηχανή</a:t>
            </a:r>
            <a:r>
              <a:rPr lang="el-GR" sz="1700" i="1" dirty="0">
                <a:solidFill>
                  <a:srgbClr val="00206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που να έχει μεγαλύτερη απόδοση από μια </a:t>
            </a:r>
            <a:r>
              <a:rPr lang="el-GR" sz="17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Calibri" panose="020F0502020204030204" pitchFamily="34" charset="0"/>
              </a:rPr>
              <a:t>μηχανή Carnot</a:t>
            </a:r>
            <a:r>
              <a:rPr lang="el-GR" sz="1700" i="1" dirty="0">
                <a:solidFill>
                  <a:srgbClr val="00206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 η οποία λειτουργεί ανάμεσα </a:t>
            </a:r>
            <a:r>
              <a:rPr lang="el-GR" sz="1700" i="1" dirty="0" smtClean="0">
                <a:solidFill>
                  <a:srgbClr val="00206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στις </a:t>
            </a:r>
            <a:r>
              <a:rPr lang="el-GR" sz="1700" i="1" dirty="0">
                <a:solidFill>
                  <a:srgbClr val="00206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ίδιες </a:t>
            </a:r>
            <a:r>
              <a:rPr lang="el-GR" sz="1700" i="1">
                <a:solidFill>
                  <a:srgbClr val="00206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θερμοκρασίες</a:t>
            </a:r>
            <a:r>
              <a:rPr lang="el-GR" sz="1700" i="1" smtClean="0">
                <a:solidFill>
                  <a:srgbClr val="002060"/>
                </a:solidFill>
                <a:latin typeface="Franklin Gothic Book" panose="020B0503020102020204" pitchFamily="34" charset="0"/>
                <a:cs typeface="Calibri" panose="020F0502020204030204" pitchFamily="34" charset="0"/>
              </a:rPr>
              <a:t>."</a:t>
            </a:r>
            <a:endParaRPr lang="el-GR" sz="1700" i="1" dirty="0" smtClean="0">
              <a:latin typeface="Franklin Gothic Book" panose="020B0503020102020204" pitchFamily="34" charset="0"/>
              <a:cs typeface="Calibri" panose="020F0502020204030204" pitchFamily="34" charset="0"/>
            </a:endParaRPr>
          </a:p>
          <a:p>
            <a:pPr marL="357188" indent="-85725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None/>
            </a:pPr>
            <a:endParaRPr lang="el-GR" sz="1700" i="1" dirty="0">
              <a:latin typeface="Franklin Gothic Book" panose="020B05030201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2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rgbClr val="A7D3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Η Μηχανή </a:t>
            </a:r>
            <a:r>
              <a:rPr lang="en-US" sz="2800" b="1" dirty="0">
                <a:solidFill>
                  <a:srgbClr val="0000FF"/>
                </a:solidFill>
                <a:latin typeface="Bahnschrift SemiBold" panose="020B0502040204020203" pitchFamily="34" charset="0"/>
              </a:rPr>
              <a:t>Carnot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Αρχές Λειτουργίας</a:t>
            </a:r>
            <a:endParaRPr lang="el-GR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5744" y="848014"/>
                <a:ext cx="4877030" cy="412001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Μια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μηχανή </a:t>
                </a:r>
                <a:r>
                  <a:rPr lang="el-GR" sz="1700" b="1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Carnot</a:t>
                </a:r>
                <a:r>
                  <a:rPr lang="el-GR" sz="17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εκτελεί μια </a:t>
                </a:r>
                <a:r>
                  <a:rPr lang="el-GR" sz="17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κυκλική </a:t>
                </a:r>
                <a:r>
                  <a:rPr lang="el-GR" sz="17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αντιστρεπτή </a:t>
                </a:r>
                <a:r>
                  <a:rPr lang="el-GR" sz="17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μεταβολή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η οποία αποτελείται</a:t>
                </a:r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sz="1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Blip>
                    <a:blip r:embed="rId2"/>
                  </a:buBlip>
                </a:pP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</a:t>
                </a:r>
                <a:r>
                  <a:rPr lang="el-GR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ισόθερμη εκτόνωση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2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θερμοκρασία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1700" b="1" i="0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𝐡</m:t>
                        </m:r>
                      </m:sub>
                    </m:sSub>
                  </m:oMath>
                </a14:m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κατά την οποία μεταφέρεται θερμότητα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7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sz="17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τη θερμή δεξαμενή στο 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αέριο</a:t>
                </a:r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sz="1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Blip>
                    <a:blip r:embed="rId2"/>
                  </a:buBlip>
                </a:pP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</a:t>
                </a:r>
                <a:r>
                  <a:rPr lang="el-GR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αδιαβατική εκτόνωση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</a:t>
                </a:r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3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κατά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την οποία το αέριο </a:t>
                </a:r>
                <a:r>
                  <a:rPr lang="el-GR" sz="1700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κρυώνει</a:t>
                </a:r>
                <a:r>
                  <a:rPr lang="el-GR" sz="17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θερμοκρασία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17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sz="1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5744" y="848014"/>
                <a:ext cx="4877030" cy="4120014"/>
              </a:xfrm>
              <a:blipFill rotWithShape="1">
                <a:blip r:embed="rId3"/>
                <a:stretch>
                  <a:fillRect l="-1000" t="-148" r="-1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1372084"/>
            <a:ext cx="3629852" cy="307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2368" y="978282"/>
            <a:ext cx="3629851" cy="369332"/>
          </a:xfrm>
          <a:prstGeom prst="rect">
            <a:avLst/>
          </a:prstGeom>
          <a:solidFill>
            <a:srgbClr val="002060"/>
          </a:solidFill>
          <a:ln>
            <a:solidFill>
              <a:srgbClr val="A7D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Κύκλος</a:t>
            </a:r>
            <a:r>
              <a:rPr lang="el-GR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 Nova" panose="020B0504020202020204" pitchFamily="34" charset="0"/>
              </a:rPr>
              <a:t>Carnot</a:t>
            </a:r>
            <a:endParaRPr lang="el-GR" b="1" i="1" dirty="0">
              <a:solidFill>
                <a:srgbClr val="FFFF00"/>
              </a:solidFill>
              <a:latin typeface="Arial Nova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6339809" y="4227934"/>
                <a:ext cx="1640064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𝑾</m:t>
                          </m:r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 </m:t>
                          </m:r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𝑸</m:t>
                          </m:r>
                        </m:e>
                        <m:sub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𝒉</m:t>
                          </m:r>
                        </m:sub>
                      </m:sSub>
                      <m:r>
                        <a:rPr lang="el-GR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𝑸</m:t>
                          </m:r>
                        </m:e>
                        <m:sub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09" y="4227934"/>
                <a:ext cx="1640064" cy="5391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97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rgbClr val="A7D3FF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Η Μηχανή </a:t>
            </a:r>
            <a:r>
              <a:rPr lang="en-US" sz="2800" b="1" dirty="0">
                <a:solidFill>
                  <a:srgbClr val="0000FF"/>
                </a:solidFill>
                <a:latin typeface="Bahnschrift SemiBold" panose="020B0502040204020203" pitchFamily="34" charset="0"/>
              </a:rPr>
              <a:t>Carnot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Αρχές Λειτουργίας</a:t>
            </a:r>
            <a:endParaRPr lang="el-GR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5744" y="848014"/>
                <a:ext cx="4877030" cy="2977313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Μια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μηχανή </a:t>
                </a:r>
                <a:r>
                  <a:rPr lang="el-GR" sz="1700" b="1" i="1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Carnot</a:t>
                </a:r>
                <a:r>
                  <a:rPr lang="el-GR" sz="17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εκτελεί μια </a:t>
                </a:r>
                <a:r>
                  <a:rPr lang="el-GR" sz="17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κυκλική </a:t>
                </a:r>
                <a:r>
                  <a:rPr lang="el-GR" sz="17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αντιστρεπτή </a:t>
                </a:r>
                <a:r>
                  <a:rPr lang="el-GR" sz="17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μεταβολή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η οποία αποτελείται</a:t>
                </a:r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sz="1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Blip>
                    <a:blip r:embed="rId2"/>
                  </a:buBlip>
                </a:pP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Μια </a:t>
                </a:r>
                <a:r>
                  <a:rPr lang="el-GR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ισόθερμη συμπίεση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</a:t>
                </a:r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4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σε θερμοκρασία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17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κατά την οποία αποβάλλεται θερμότητα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sz="1700" b="1" i="1" smtClean="0">
                            <a:solidFill>
                              <a:prstClr val="black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𝒄</m:t>
                        </m:r>
                      </m:sub>
                    </m:sSub>
                    <m:r>
                      <a:rPr lang="en-US" sz="1700" b="1" i="1">
                        <a:solidFill>
                          <a:prstClr val="black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 αέριο στη ψυχρή 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δεξαμενή</a:t>
                </a:r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Blip>
                    <a:blip r:embed="rId2"/>
                  </a:buBlip>
                </a:pP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</a:t>
                </a:r>
                <a:r>
                  <a:rPr lang="el-GR" sz="17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αδιαβατική συμπίεση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</a:t>
                </a:r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Symbol"/>
                  </a:rPr>
                  <a:t>1</a:t>
                </a:r>
                <a:r>
                  <a:rPr lang="el-GR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7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κατά την οποία το αέριο θερμαίνεται στην αρχική θερμοκρασία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7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sz="1700" b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Calibri" panose="020F0502020204030204" pitchFamily="34" charset="0"/>
                          </a:rPr>
                          <m:t>𝐡</m:t>
                        </m:r>
                      </m:sub>
                    </m:sSub>
                  </m:oMath>
                </a14:m>
                <a:r>
                  <a:rPr lang="en-US" sz="17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sz="17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el-GR" sz="17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None/>
                </a:pPr>
                <a:endParaRPr lang="el-GR" sz="17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5744" y="848014"/>
                <a:ext cx="4877030" cy="2977313"/>
              </a:xfrm>
              <a:blipFill rotWithShape="1">
                <a:blip r:embed="rId3"/>
                <a:stretch>
                  <a:fillRect l="-1000" t="-204" r="-12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1" y="1372084"/>
            <a:ext cx="3629852" cy="307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2368" y="978282"/>
            <a:ext cx="3629851" cy="369332"/>
          </a:xfrm>
          <a:prstGeom prst="rect">
            <a:avLst/>
          </a:prstGeom>
          <a:solidFill>
            <a:srgbClr val="002060"/>
          </a:solidFill>
          <a:ln>
            <a:solidFill>
              <a:srgbClr val="A7D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Κύκλος</a:t>
            </a:r>
            <a:r>
              <a:rPr lang="el-GR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Arial Nova" panose="020B0504020202020204" pitchFamily="34" charset="0"/>
              </a:rPr>
              <a:t>Carnot</a:t>
            </a:r>
            <a:endParaRPr lang="el-GR" b="1" i="1" dirty="0">
              <a:solidFill>
                <a:srgbClr val="FFFF00"/>
              </a:solidFill>
              <a:latin typeface="Arial Nova" panose="020B05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6339809" y="4227934"/>
                <a:ext cx="1640064" cy="5391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𝑾</m:t>
                          </m:r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 </m:t>
                          </m:r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𝑸</m:t>
                          </m:r>
                        </m:e>
                        <m:sub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𝒉</m:t>
                          </m:r>
                        </m:sub>
                      </m:sSub>
                      <m:r>
                        <a:rPr lang="el-GR" b="1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sSub>
                        <m:sSubPr>
                          <m:ctrlP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𝑸</m:t>
                          </m:r>
                        </m:e>
                        <m:sub>
                          <m:r>
                            <a:rPr lang="el-GR" b="1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8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809" y="4227934"/>
                <a:ext cx="1640064" cy="5391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hlinkClick r:id="rId6"/>
          </p:cNvPr>
          <p:cNvSpPr txBox="1"/>
          <p:nvPr/>
        </p:nvSpPr>
        <p:spPr>
          <a:xfrm>
            <a:off x="1259632" y="4552014"/>
            <a:ext cx="2880320" cy="353943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l-G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Προσομοίωση</a:t>
            </a:r>
            <a:r>
              <a:rPr lang="el-GR" sz="1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Κύκλου </a:t>
            </a:r>
            <a:r>
              <a:rPr lang="en-US" sz="17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Carnot</a:t>
            </a:r>
            <a:endParaRPr lang="el-GR" sz="17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14802" y="3835891"/>
            <a:ext cx="487800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l-GR" sz="15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Η Π</a:t>
            </a:r>
            <a:r>
              <a:rPr lang="el-GR" sz="15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ρόσληψη </a:t>
            </a:r>
            <a:r>
              <a:rPr lang="el-GR" sz="15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και η </a:t>
            </a:r>
            <a:r>
              <a:rPr lang="el-GR" sz="15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Αποβολή Θερμότητας </a:t>
            </a:r>
            <a:r>
              <a:rPr lang="el-GR" sz="1500" i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γίνεται κατά τη διάρκεια </a:t>
            </a:r>
            <a:r>
              <a:rPr lang="el-GR" sz="1500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των Ισοθερμοκρασιακών Μεταβολών.</a:t>
            </a:r>
            <a:endParaRPr lang="el-GR" sz="1500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872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15</a:t>
            </a:fld>
            <a:endParaRPr lang="el-GR"/>
          </a:p>
        </p:txBody>
      </p:sp>
      <p:sp>
        <p:nvSpPr>
          <p:cNvPr id="7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Βαθμός Απόδοσης του Κύκλου </a:t>
            </a:r>
            <a:r>
              <a:rPr lang="en-US" sz="2800" b="1" dirty="0" smtClean="0">
                <a:solidFill>
                  <a:srgbClr val="0000FF"/>
                </a:solidFill>
                <a:latin typeface="Bahnschrift SemiBold" panose="020B0502040204020203" pitchFamily="34" charset="0"/>
              </a:rPr>
              <a:t>Carnot </a:t>
            </a:r>
            <a:r>
              <a:rPr lang="el-GR" sz="2800" b="1" i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(εκτό</a:t>
            </a:r>
            <a:r>
              <a:rPr lang="el-GR" sz="2800" b="1" i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ς</a:t>
            </a:r>
            <a:r>
              <a:rPr lang="el-GR" sz="2800" b="1" i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)</a:t>
            </a:r>
            <a:endParaRPr lang="el-GR" sz="2800" b="1" i="1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4802" y="915566"/>
                <a:ext cx="8730000" cy="4048007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9000"/>
                  </a:spcAft>
                  <a:buBlip>
                    <a:blip r:embed="rId2"/>
                  </a:buBlip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Αποδεικνύεται ότι ο </a:t>
                </a:r>
                <a:r>
                  <a:rPr lang="el-GR" sz="1800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βαθμός απόδοσης του κύκλου </a:t>
                </a:r>
                <a:r>
                  <a:rPr lang="en-US" sz="1800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Carnot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ισούται με :</a:t>
                </a:r>
                <a:endPara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Blip>
                    <a:blip r:embed="rId2"/>
                  </a:buBlip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</a:t>
                </a:r>
                <a:r>
                  <a:rPr lang="el-GR" sz="18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βαθμός απόδοσης του κύκλου </a:t>
                </a:r>
                <a:r>
                  <a:rPr lang="en-US" sz="1800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Carnot</a:t>
                </a:r>
                <a:r>
                  <a:rPr lang="el-GR" sz="1800" i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endParaRPr lang="el-GR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715963" indent="-27305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FontTx/>
                  <a:buChar char="–"/>
                </a:pP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Ε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ίναι </a:t>
                </a:r>
                <a:r>
                  <a:rPr lang="el-GR" sz="1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ανεξάρτητος</a:t>
                </a:r>
                <a:r>
                  <a:rPr lang="el-GR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τις ιδιότητες της εργαζόμενης ουσίας και </a:t>
                </a:r>
                <a:r>
                  <a:rPr lang="el-GR" sz="1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εξαρτάται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μόνο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από τις θερμοκρασίες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l-GR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της θερμής και της ψυχρής δεξαμενής αντίστοιχα.</a:t>
                </a:r>
              </a:p>
              <a:p>
                <a:pPr marL="715963" indent="-27305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FontTx/>
                  <a:buChar char="–"/>
                </a:pPr>
                <a:r>
                  <a:rPr lang="el-GR" sz="18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Αυξάνει</a:t>
                </a:r>
                <a:r>
                  <a:rPr lang="el-GR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την αύξηση της θερμοκρασίας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1800" i="1">
                            <a:latin typeface="Cambria Math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της θερμής δεξαμενής, και </a:t>
                </a:r>
                <a:r>
                  <a:rPr lang="el-GR" sz="1800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ελαττώνεται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την αύξηση της θερμοκρασίας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l-GR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της ψυχρής δεξαμενής.</a:t>
                </a:r>
              </a:p>
              <a:p>
                <a:pPr marL="715963" indent="-27305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FontTx/>
                  <a:buChar char="–"/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Είναι </a:t>
                </a:r>
                <a:r>
                  <a:rPr lang="el-GR" sz="18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πάντα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μικρότερος της μονάδας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l-GR" sz="1800" i="1">
                            <a:latin typeface="Cambria Math"/>
                            <a:cs typeface="Calibri" panose="020F0502020204030204" pitchFamily="34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&lt;1). </a:t>
                </a:r>
              </a:p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Blip>
                    <a:blip r:embed="rId2"/>
                  </a:buBlip>
                </a:pPr>
                <a:endPara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4802" y="915566"/>
                <a:ext cx="8730000" cy="4048007"/>
              </a:xfrm>
              <a:blipFill rotWithShape="1">
                <a:blip r:embed="rId3"/>
                <a:stretch>
                  <a:fillRect t="-452" r="-628" b="-34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2939371" y="1499763"/>
                <a:ext cx="1416605" cy="656205"/>
              </a:xfrm>
              <a:prstGeom prst="rect">
                <a:avLst/>
              </a:prstGeom>
              <a:solidFill>
                <a:srgbClr val="FFFFCC"/>
              </a:solidFill>
              <a:ln w="1270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  <a:cs typeface="Calibri" panose="020F05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l-GR" i="1">
                          <a:latin typeface="Cambria Math"/>
                          <a:cs typeface="Calibri" panose="020F0502020204030204" pitchFamily="34" charset="0"/>
                        </a:rPr>
                        <m:t>=1−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i="1"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i="1"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cs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371" y="1499763"/>
                <a:ext cx="1416605" cy="6562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579803" y="1635646"/>
            <a:ext cx="181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(</a:t>
            </a:r>
            <a:r>
              <a:rPr lang="el-G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Ανώτατο όριο</a:t>
            </a:r>
            <a:r>
              <a:rPr lang="el-GR" dirty="0" smtClean="0"/>
              <a:t>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9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16</a:t>
            </a:fld>
            <a:endParaRPr lang="el-GR"/>
          </a:p>
        </p:txBody>
      </p:sp>
      <p:sp>
        <p:nvSpPr>
          <p:cNvPr id="2" name="AutoShape 4" descr="data:image/jpeg;base64,/9j/4AAQSkZJRgABAQAAAQABAAD/2wCEAAkGBxAQEhUQEBIWEBUVDRUXFhUXFRoYFhUSFxUWFhUXFxUYHTQgGBonHBYVITEhJSkrLy4uGCAzODMsNygtLisBCgoKDg0OGhAPGzEdHSUtLS0rLS0tMS0rMS4tLS01LS03LS03LS0vLSs3LS0rLS0tLSstLSsvMy0tLS0rKzcrLv/AABEIAM0A9gMBIgACEQEDEQH/xAAbAAEAAgMBAQAAAAAAAAAAAAAAAwQBAgUGB//EAEcQAAIBAgMFAwcGCwkAAwAAAAECAAMRBBIhBRMxQVEGIlMjMmFxc4GRFUNSk7PSFDRjcnSCg5Ky0fAkM0JilKGiscEW4fH/xAAZAQEBAQEBAQAAAAAAAAAAAAAAAwIBBAX/xAAnEQEBAQABAwQCAgIDAAAAAAAAAQIRAxJRBCExQRTwE2GxwXGBkf/aAAwDAQACEQMRAD8A+4xEQE5NPtFh2xjbPDeWXDLVI/yk2t+cBlNujCdaeJwvYeguNbFCpU/CQ9Oua+bVi7VVemU83dlFVLcgBrfWB7aIiAiIgIiICIiAiIgIiICIiAiIgIiICIiAiIgIiICJz9o41kKqgBJdM1zotMuFJ05m9gOdj0l8Q7ZwzERDhERASnS/GKn6PR/jry5KdL8Yqfo9H+OvAuREQEREBERAREQEREBERAREQEREBERAREQEREBIMZiBTUsbngABxZibKo9JJA98mJnOpHevvP8AAhIp/wCZuDP/ANqPeeYhrMnzfhHUw5WndyM7V6LOdbX3qWUegDQfHmZ1RKmONk6eVpdfETpLYhy3n3rMREOERNKz5VLWJspNhxNhewvA3nNr4pKNStVqsERMJSZmPBVDVySfQBOcnbDDnd2D+VpUmQEDVqoplEOujWqp6NZmltKjiVaolXcriNm0HpuQMwWpviDlbS4B4G8DuYfEpUF0Nxe3AjkDwPoIm9SqqgsxsACSegAuZ43G7BpeRZcQhagUVQQiItBatElQEXSwplR+ew5ytQ7IYUUd1UxOb+zVKbXCEDeUaVBypK3uN0LE9TA9xXxSIjVXYIioWZm0CqBck34aTOHxCVFDocwN9fUbH4EETy2J2PR3WLp08RmqYmg6XdhZWdqhubdGqkDoFUDhIF7PUWqMWxPc3YFMKRfvGsHBHDd3q2CDTui/CB7S4mGcAEk2AFz6hPCYvsfg3Tu1keoMM9NGZU7pqbxWKkDu33jaDiQPTLJ7NYNlZTimOZHUG6jKahrEEWHI1SbcyiniIHsqbhgGHAgEaEGx9B1E2nPwNejTQIKoNjxJ5sS2nQamw5AWk3yjR8ReXMc+EC1EqjaNE/OL8fRf/wAmfw+j4i/H0X/6gWYlU7Ro+IvxHMXmTtCj4i8+fTjAsxKx2hR8RefPoLmYO0qA41F+MC1ErHaFEX8ounHXobTWptTDqSrVqakGxBcXB6EXh2S34W4lL5Xw3j0/3x/OPlbDeNT/AHx/OOXezXhdiU/lbD+NT/fH84+VcP41P98fzjk7NeFyJT+VMP4yfvCaVtrUQCVdah5KpBZjyAnOY7/Hrw12jVLEUVNiwu5HFafoP0m4D3nlLNJQAABYAWAHAAcAJUwlIqCWN3Y3Y8r9B6ANB6pcSbkY1qX2nwix57n7Wl18VOktiVMeLpwv5Wl18VOkticozEROBNaiBgVPAgg620PpHCbRA5SdnMIAoFIDJSWmvea6qmXJY3vcZEs3HujWb4DDJSqtSpqERMHh1RRwVFasFA9AAAnSlOl+MVP0ej/HXgW7RaZiBi0WmYgYtFpmIGLRaZiBi0WmYgYtFpmIGLRaZiBU2jidzTZ+NhoOrHRR7yQJ4/BLY1L6k1bk/SY06ZLe834Ts9oMRmdaQ4J3m/OIso9wJPvWcfCWzVPbD7KnPX6fHt3PD63qfGJ/zf8AX7/a6klUyJZKs9FeTKZZKpkKyVZKr5TLNMYLqOflqXXxU10myzTG2yi/jUvtUtwktL5X1kySFZMklVsoseO5wv5Wl18VOktiU9oWya+LS+1S3CXBMVVmIicCIgwOXitv4alUNF3s6hSVsSe+yqg9ZZ1A9c22dikrVDVpsGSpg8O6MODIxrMpHrBEgx3ZrD1qu/cEv3bG/mlHpupFxyakjWOlwTa5Ml2Vg0oPuKYypTwWHRB0RDWVRf1AQOpERAREQEREBERAREQEREBIsVXWmrO2gVST6gLyWcLtHiL5aI5kO35qnuj3tr+qZ3MurxHLZJbfiOPmZiWbzmYs3rPL1AWHukeF86p7UcvydP4yWRYUd6p7UcvydP4z6nbMySPia3d6ur9riyVZEslWZreUqyVZEslWSq+UqzXGDuj21Llf51Os2Wa4zzR7alyv86nX/vlJaXyvLJkkKyZJKrZRY8dz9rS5X+dTrLYlTH+Z+1pcgfnU5GWxMVVmIicCJydtbVFEoozs1w7JTQu5pC+bKLa62uBra9pZ2VimrJvGV0DM2UOuV8l+6WTivqOtrX1gZxO06NPMHcLly5uJtmOVAbcyeA4ma4Zw1d2U3Bw1AgjgQWr2InMx3ZOjVq1K2d1Z3R9LWDpubHh3h5FdDwzN10v7Ow60qhpL5qYPDqt+OVWrAf7CB0oiICIiAiIgIiICIiAiIgauwAudNOM8dUrmqzVT/jNx6EGiD4a+smdvtFibIKQ41DY+zHn/AB0X9acOer02Ob3PH63qcZmJ9+//AF+/4JDhD3qvth9lSkxkWF86p7UdPDp9P/Z7K+bFxZKsiWSrMVXKVZKsiWSrJVfKVZpjj3R7ej9sk3Wa4vzR7al08VOslpfK8smSQrJkkqtlBtI9we2pfapLolTH+Z+1pdPFTrLYmKqzERODm7eqZKFRgWQ7lwKiKWamcjHNYAnS3Q620kHZN6rYcGs1R3NR9ai5XtmNtN2mluHcX1czY7RYcVcLiKZQ1A+EqrkBKlgyMMoYAkE3tcA+oyj2IplcIgKle+/EAX7x1AWmgAP5i9bcyHcaqo4sB6zb0StS/GKn6PR/jrzz23OytXEVatQVhapRRArKbDLvhY2/wgVbj0jXrO9hEy1nW97YWgLnibNXF4F+IiAiIgIiICIiAiIgJgzM5u3cUadIhTZnOReoJ4sPUtz7oHCxuI3tRn5A5U/NUnX3m59VpFMKoAAGgAsPVMz6nTx25kfF63U/k3dfvH0GRYXzqntR08On0/8AZKZDhPOqe2H2VOaqcXVkqyJZKsxVcpVkqyJZKslV8pVmuM80e2pdPFTr/XSbLNMZ5o9tR+1SS0vlUxPaOlTevTtdqNFX46OWYpYW1Fmygm2maWR2iw4bKzFTcA3U2B1vrbkRYyWpsrDuQXooxAYAlQbBmDta/C7KretQeQjC7DwyZvJK2arn7yg2YG6gaaAchykavlIMfTr0s9M3G/pjUWIIqJxDegj4zqCc/EUEp0gtNVQb6loAANaqX06zoCYUZiIgUttAHD1gQSPwd7gAkkZTwAUkn0WPqM43YLCMmHzE1VVnYrRqpRQ0hmP+GjRQAniRYi/Anieztof2et3c/wDZ6ndF7t3DpoCdfQD6jwnJ7CNbCrTKNTKM2hQoCCxylfJIuo5KgA6QPRynS/GKn6PR/jrzh7bxGLWuRh2qld3SzLugUANekKj06mS5cUt6SpJv3bDQy92eeswRsSAtY7OwpqgaAVTvjUFuXevA7UREBERAREQEREBERATy22MRvKxt5tMFR+cbFz/sB7jO9tTF7mmzjU2so6uTZR6rke6eUprYW4+k8SeZPpJno9Pju1z4eb1fU7enxPm/4+20RE975QZDhT3qntRz/J0/h/8AcmMiwvnVPajn+Tp/CcpGmD2xQqC4aw7w73dsUYqynNwIKtp0F5c/DaYsM4N6gQWIPf42Oun/AOTn/ItO7Ef48WlZrgecuXRbWtfIoPXXrIsF2ZpKq7wl3VlJYGwJRkZRb6N6aHrpx1kb3PRmZd+rWWmjVHOVVQsx6KBcn4TVNo0bqM471HeA3Fsmlje/O+nqMhGzaXesuXPUVntpnIOYX9/Sc89laYRVo1HQruAL2YCnRrisqgW4jvAchpcG0xrlbPDvpi6ZtaohuQB3hqSAQBrxIIPvEkxh7o5eWpc7fOp/VpxcP2UwqZQoeyGnlBfTyW6yjh1o0ifzehInaxh7o1t5alzt86klVpx9LyyZJCsmSTquUWP8zp5Wlzt86ktiVMebJ08rS52+dSWxMVVmIicHL7TV6aYWsapULuHBzMFUlgVC3bTUkDXrOd2EwwXD51dijuxRCaBRQGa7KaCBe8dT/wBKbidbbezfwmkaYfdnk2UNYkFTdTxBDMOR10IMzsbZ/wCD0hTL7w8S2ULc+hRoBYAczpqSdYF6U6X4xU/R6P8AHXmNr7STDU944Ld4KALXLE6cdOvwlajtCnvi9zZ8JQZdDqpasRwGnGBZ2rjjQQPu2qDeIpC8VDsFzEcSASL2ubcjK7bfw6tu6jbuoBdkIYlfN0uBY+evA8/QZttA4esuSrdlDBrd8aqbA3XXjObjNjYJyurUwgIIXN3hdNGJBP8AgAuDfUwLzdo8NoEfOWakBZWA8rU3aEsVsNb8ek3btBhRS3+8zU86rdUdjmYAqMqqW1DKRprmHWUDg9m0zlyhT3e75T5tw6m3OzW190mp/gK09yoCoWVsoV/OTLkN7X0yJb80TnLUxq+8jej2lo1GK071LVghyg3GrqzFbXsrU6inndTJ8Ht7DVrbp893C6I5sSFYXGXQWddTprxnHrbPwBZmV2pliG7gdStTeVarOpAvmZqz35a8Io7PwCVN7TdkO+RwFzDLlREKCw1QhFuDed5OzXh6uJQ+WKH0/wDi38o+WMP9P/i38oO2+F+JQ+WcP9P/AIt/KR19uYdVLZ72UmwVrmwvbhDnbfDnbfxGeoKY4Uxc+0YafBSf3pz5hSxuzeczFm/OOpt6OXqEpbarVKdF6lKxZFz2IvmVdWUa6EqCAetuM+l0s9mHyPUdT+Tqe3x8T9/v5XonDxG3WpAF6dwTSIbMAAK1VKdMNpxBY39CE87SxsrarV3INN6Y3SsAwsQSFJB/f0/NM33TnhHsvHLqGQ4Xzqmvzo93kqf9e+TSLC+dU9qOvh0+v/k7WYuLJVkSyVZiq5SrJVkSyVZKr5SrNMZ5o1t5al9qlxpN1muL80e2pdfFTpJaXyvLJkkKyZJKrZRbQHc428rS6+KnSWxKmP8AM/a0uvip0lsTFVZiInAiJgmBBjsFTrru6i5lJBtcjUG4II1EhwyBa7qBYDC0AAOAAavYSnj+0VKi+7dahuqFGUKUdnq06KopzednqoNbDU66G02y8Wld99TOZKmCw7oeqOazKfgRA6kjr1VRSzHKFUknoANTJJ5ztBi87bkeapBf0txVPdox/V9MNZnN9/hyGxLVsStVri4YBfooF7q+vmfSfVOkZysP/fJ+t/D/AFxnVM1Gd3n3azBmZqZXLzaDNTNjNTLZefbUyrtD+6qeyfr9E9NfhLJlbaP91U9k/X6J6ay0ea/KczEyZiUSRVMOjG7KCbqbka3Q5kPuOoksRDoZDhT3qntR18Kn/WkmMhwo71T01hy/JU/jOUi6slWRLJVmKrlKslWRLJVkqvlKs0xnmj21Lr4qdJus0xguo9vR4C/CqhktL5X1kySFZMklVsotoHuftaXXxU6S2JT2iLp+2pf7VUlwTFVZiInAmrqCCCLgixB4EHiCJtEDjnszhNbUsostkVitNSjiojLTU5VYOM1wL3uecnwFBKVVqaKFRMJh1VRwVVasFA9QAnRlJDavU/R6P8deBnaeL3SXXVicqDkWI5+gWJPoE81UTKLXJOpJPFidST6SZ0aj71t8eBFqY/yfS9bEA+oD0yjiYnlvXtO3/wB/f6UKH98n63X6Mk27h3qU8tNWZhVRhlcIRlYMTc6EWBGU6G+s0oDyqfrcv8s6hmolXnzSxwPcuq5qdkzUzkTvZwGK3J0TUnmelpDham0KgV9FBZjZgoI07oZbXyX/AFrT0hmDKSI6rl7PpYlKaK2S4qNmvcndlrixXQvaUa2DxFNq7I7BS6tRv37O4C1ARxyXCkdLtynoTNTLSIa08vU+Uaq1AmUAVqipvBlvu3rCm1gPNJWgT1Ga3ETubRF6VQdaT8Bc+aeXOWjKu0B5KppfyT6WvfunlzlcziPNvXNiczEyZiWQIiIdDIsL51T2o5cfJ0/jJTIcJbNU9sPsqc5SLqyVZEslWYquUqyVZEslWSq+UqzXFjujn5alyv8AOp/XomyzTG2yi/jUftUktL5X1kySFZMklVsoscLpwv5Wlyv84ktiU9oHua+LS+1SXBMVVmIicCIiAnB2uW3rqUdkfD0wxVHYMFarendAbFsyg35EzvRDubxeXzihhsYlOmlNKtLILNo9TeWpvkzM1C9gwprfiRcm5lWsNptdVSpcUhq1FrFyCTltT4g29FtL31n1GIcfNNl4TFLiN5Vp1CpUgHcuSCAbXITTS9/SdJ6AsfDq/U1Puz1cTvLljyd28Or9TU+7MXbw6v1NT7s9bPMUO3GFfzb96kXTh3wHSmoNvNLGpTIB4hh6pqbrN6cqA5vDq/U1PuzHe8Or9TU+7OzW7SYRA5asqhAxfRu7kFRn5ctzVv0KEcdJmp2hwqsUNUXUkHRjYguCLgWvem4t1UjjNTq2MXoZrhkN4dX6mp92V8fTc03G6qm9Jhbc1DfunS2XWd89q8ECRv10YqTla2YBmIDWsbBWOh4KTLOL23h6TMlSoFZaedgQdFys19B0Rj7pr8jSd9Ji/dedKv4dX6mp92Mr+HV+pqfdnocVt3DUt2KlTKaoBRcrFiCQAcoF1FyBrbjKmJ7XYKnSNZqvdFJ3tkfMVRKjmwK/RpVCOuUzX5W/EZ/Cx5rk5X8Or9TU+7GV/Dq/U1PuztYXtNhnB72QqzKykEkMtVqNrrcG7qQOvKTYTbtCq+WnUVhuBUDX0KWUkj1B6ZPTeLH5W/EPwsea8/kfw6v1NT7sgo51Z70q2tQEf2erw3aDiE11BnoMR2qwaI9Q1hZKL1G0a+RACxsR6V/eXqJjD9qcKw71QUiGcFW5ZN5mOYaWtRqG9+Czn5OvB+FjzXIWqfDrf6et9ySrW/J1v9PW+5PR7Oxq16YqLwJYEc1ZWKsp6EEEEdRLUX1F8Oz0mZ9vLLiPydb/AE9b7klXEj6Fb/T1vuT0kTN61bnp5Pt59cWPoVf9PW+5NcRiQwACVf72mfxerwFRSeKdAf8AyeiiZvUtbnSkclcav0av1FX7klXHp9Gr9RW+5KO39r1cNWogFN07BKjFSWoszqtOo1jbdkkp6GZTwDWqf/LlcgU6bfjAS9rgrvDTIBB0e4vl10N5nubmeHUxmNVlsFqk7ymfxerwFRSeKdAZxe2XbX5NSniDSarRNXJUBR6dQFgSrIagCtwIKmx1vfQy0va5QFL0KiXDXvbu5A+f12am6k8BYHgZtWajia+EapRpVs1Ks6PvN4iMuQXpi2V2ObztCAD6Zlp1dibWp4yiuIpB1VxcCpTam3vVh/uNDyMS8BEDMREBERAREQEREDDTgPs7AMCDSPK3cq93ygq9zTud9Vbu21A6T0EQPJ//AB/AEFXFSoGr1XfMlTvrVNcmme75g/CH0HHnfW95cBgASd15zqxvTqEF0qb1WsRa4qXf1knmb96IHmsbsjA1EZMjISXIYJUujOj0yVuLebUqADgMx0kmM2bgq1R6tZWqF0CkFKgAQKyWAA5h2+PqnoYgcZ6WEJpsysxpgBCUqkgAhhe471ioOt9ReV6my9ntlzUc2VSoulU91g6kEEai1SoNeTsOBInoYgeaxeyMDUFgKlM56ZLKtUMclcV7E21JfNduPeNiDrJ6OBwVMEUqe6JoGkCtJ7qhVVsLr0RPXkW/Cd6IHncPszAIqruy+WmVu1OoSwYIGzad6+7Tj9EW4TlbVfZNCtTGIpud8pSmN1VdcwNQvdQMxLCu9yQRYm9uft5pkF81he1r21t0v0gQ7Po00QCkuVSS1rG5LEsxObW5JJN+ssxEBERAREQNSokeGwqU1CIoVQSQB1JJJ+JMmiBrlmlCgqKFUWA4D/cyW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" name="AutoShape 6" descr="data:image/jpeg;base64,/9j/4AAQSkZJRgABAQAAAQABAAD/2wCEAAkGBxAQEhUQEBIWEBUVDRUXFhUXFRoYFhUSFxUWFhUXFxUYHTQgGBonHBYVITEhJSkrLy4uGCAzODMsNygtLisBCgoKDg0OGhAPGzEdHSUtLS0rLS0tMS0rMS4tLS01LS03LS03LS0vLSs3LS0rLS0tLSstLSsvMy0tLS0rKzcrLv/AABEIAM0A9gMBIgACEQEDEQH/xAAbAAEAAgMBAQAAAAAAAAAAAAAAAwQBAgUGB//EAEcQAAIBAgMFAwcGCwkAAwAAAAECAAMRBBIhBRMxQVEGIlMjMmFxc4GRFUNSk7PSFDRjcnSCg5Ky0fAkM0JilKGiscEW4fH/xAAZAQEBAQEBAQAAAAAAAAAAAAAAAwIBBAX/xAAnEQEBAQABAwQCAgIDAAAAAAAAAQIRAxJRBCExQRTwE2GxwXGBkf/aAAwDAQACEQMRAD8A+4xEQE5NPtFh2xjbPDeWXDLVI/yk2t+cBlNujCdaeJwvYeguNbFCpU/CQ9Oua+bVi7VVemU83dlFVLcgBrfWB7aIiAiIgIiICIiAiIgIiICIiAiIgIiICIiAiIgIiICJz9o41kKqgBJdM1zotMuFJ05m9gOdj0l8Q7ZwzERDhERASnS/GKn6PR/jry5KdL8Yqfo9H+OvAuREQEREBERAREQEREBERAREQEREBERAREQEREBIMZiBTUsbngABxZibKo9JJA98mJnOpHevvP8AAhIp/wCZuDP/ANqPeeYhrMnzfhHUw5WndyM7V6LOdbX3qWUegDQfHmZ1RKmONk6eVpdfETpLYhy3n3rMREOERNKz5VLWJspNhxNhewvA3nNr4pKNStVqsERMJSZmPBVDVySfQBOcnbDDnd2D+VpUmQEDVqoplEOujWqp6NZmltKjiVaolXcriNm0HpuQMwWpviDlbS4B4G8DuYfEpUF0Nxe3AjkDwPoIm9SqqgsxsACSegAuZ43G7BpeRZcQhagUVQQiItBatElQEXSwplR+ew5ytQ7IYUUd1UxOb+zVKbXCEDeUaVBypK3uN0LE9TA9xXxSIjVXYIioWZm0CqBck34aTOHxCVFDocwN9fUbH4EETy2J2PR3WLp08RmqYmg6XdhZWdqhubdGqkDoFUDhIF7PUWqMWxPc3YFMKRfvGsHBHDd3q2CDTui/CB7S4mGcAEk2AFz6hPCYvsfg3Tu1keoMM9NGZU7pqbxWKkDu33jaDiQPTLJ7NYNlZTimOZHUG6jKahrEEWHI1SbcyiniIHsqbhgGHAgEaEGx9B1E2nPwNejTQIKoNjxJ5sS2nQamw5AWk3yjR8ReXMc+EC1EqjaNE/OL8fRf/wAmfw+j4i/H0X/6gWYlU7Ro+IvxHMXmTtCj4i8+fTjAsxKx2hR8RefPoLmYO0qA41F+MC1ErHaFEX8ounHXobTWptTDqSrVqakGxBcXB6EXh2S34W4lL5Xw3j0/3x/OPlbDeNT/AHx/OOXezXhdiU/lbD+NT/fH84+VcP41P98fzjk7NeFyJT+VMP4yfvCaVtrUQCVdah5KpBZjyAnOY7/Hrw12jVLEUVNiwu5HFafoP0m4D3nlLNJQAABYAWAHAAcAJUwlIqCWN3Y3Y8r9B6ANB6pcSbkY1qX2nwix57n7Wl18VOktiVMeLpwv5Wl18VOkticozEROBNaiBgVPAgg620PpHCbRA5SdnMIAoFIDJSWmvea6qmXJY3vcZEs3HujWb4DDJSqtSpqERMHh1RRwVFasFA9AAAnSlOl+MVP0ej/HXgW7RaZiBi0WmYgYtFpmIGLRaZiBi0WmYgYtFpmIGLRaZiBU2jidzTZ+NhoOrHRR7yQJ4/BLY1L6k1bk/SY06ZLe834Ts9oMRmdaQ4J3m/OIso9wJPvWcfCWzVPbD7KnPX6fHt3PD63qfGJ/zf8AX7/a6klUyJZKs9FeTKZZKpkKyVZKr5TLNMYLqOflqXXxU10myzTG2yi/jUvtUtwktL5X1kySFZMklVsoseO5wv5Wl18VOktiU9oWya+LS+1S3CXBMVVmIicCIgwOXitv4alUNF3s6hSVsSe+yqg9ZZ1A9c22dikrVDVpsGSpg8O6MODIxrMpHrBEgx3ZrD1qu/cEv3bG/mlHpupFxyakjWOlwTa5Ml2Vg0oPuKYypTwWHRB0RDWVRf1AQOpERAREQEREBERAREQEREBIsVXWmrO2gVST6gLyWcLtHiL5aI5kO35qnuj3tr+qZ3MurxHLZJbfiOPmZiWbzmYs3rPL1AWHukeF86p7UcvydP4yWRYUd6p7UcvydP4z6nbMySPia3d6ur9riyVZEslWZreUqyVZEslWSq+UqzXGDuj21Llf51Os2Wa4zzR7alyv86nX/vlJaXyvLJkkKyZJKrZRY8dz9rS5X+dTrLYlTH+Z+1pcgfnU5GWxMVVmIicCJydtbVFEoozs1w7JTQu5pC+bKLa62uBra9pZ2VimrJvGV0DM2UOuV8l+6WTivqOtrX1gZxO06NPMHcLly5uJtmOVAbcyeA4ma4Zw1d2U3Bw1AgjgQWr2InMx3ZOjVq1K2d1Z3R9LWDpubHh3h5FdDwzN10v7Ow60qhpL5qYPDqt+OVWrAf7CB0oiICIiAiIgIiICIiAiIgauwAudNOM8dUrmqzVT/jNx6EGiD4a+smdvtFibIKQ41DY+zHn/AB0X9acOer02Ob3PH63qcZmJ9+//AF+/4JDhD3qvth9lSkxkWF86p7UdPDp9P/Z7K+bFxZKsiWSrMVXKVZKsiWSrJVfKVZpjj3R7ej9sk3Wa4vzR7al08VOslpfK8smSQrJkkqtlBtI9we2pfapLolTH+Z+1pdPFTrLYmKqzERODm7eqZKFRgWQ7lwKiKWamcjHNYAnS3Q620kHZN6rYcGs1R3NR9ai5XtmNtN2mluHcX1czY7RYcVcLiKZQ1A+EqrkBKlgyMMoYAkE3tcA+oyj2IplcIgKle+/EAX7x1AWmgAP5i9bcyHcaqo4sB6zb0StS/GKn6PR/jrzz23OytXEVatQVhapRRArKbDLvhY2/wgVbj0jXrO9hEy1nW97YWgLnibNXF4F+IiAiIgIiICIiAiIgJgzM5u3cUadIhTZnOReoJ4sPUtz7oHCxuI3tRn5A5U/NUnX3m59VpFMKoAAGgAsPVMz6nTx25kfF63U/k3dfvH0GRYXzqntR08On0/8AZKZDhPOqe2H2VOaqcXVkqyJZKsxVcpVkqyJZKslV8pVmuM80e2pdPFTr/XSbLNMZ5o9tR+1SS0vlUxPaOlTevTtdqNFX46OWYpYW1Fmygm2maWR2iw4bKzFTcA3U2B1vrbkRYyWpsrDuQXooxAYAlQbBmDta/C7KretQeQjC7DwyZvJK2arn7yg2YG6gaaAchykavlIMfTr0s9M3G/pjUWIIqJxDegj4zqCc/EUEp0gtNVQb6loAANaqX06zoCYUZiIgUttAHD1gQSPwd7gAkkZTwAUkn0WPqM43YLCMmHzE1VVnYrRqpRQ0hmP+GjRQAniRYi/Anieztof2et3c/wDZ6ndF7t3DpoCdfQD6jwnJ7CNbCrTKNTKM2hQoCCxylfJIuo5KgA6QPRynS/GKn6PR/jrzh7bxGLWuRh2qld3SzLugUANekKj06mS5cUt6SpJv3bDQy92eeswRsSAtY7OwpqgaAVTvjUFuXevA7UREBERAREQEREBERATy22MRvKxt5tMFR+cbFz/sB7jO9tTF7mmzjU2so6uTZR6rke6eUprYW4+k8SeZPpJno9Pju1z4eb1fU7enxPm/4+20RE975QZDhT3qntRz/J0/h/8AcmMiwvnVPajn+Tp/CcpGmD2xQqC4aw7w73dsUYqynNwIKtp0F5c/DaYsM4N6gQWIPf42Oun/AOTn/ItO7Ef48WlZrgecuXRbWtfIoPXXrIsF2ZpKq7wl3VlJYGwJRkZRb6N6aHrpx1kb3PRmZd+rWWmjVHOVVQsx6KBcn4TVNo0bqM471HeA3Fsmlje/O+nqMhGzaXesuXPUVntpnIOYX9/Sc89laYRVo1HQruAL2YCnRrisqgW4jvAchpcG0xrlbPDvpi6ZtaohuQB3hqSAQBrxIIPvEkxh7o5eWpc7fOp/VpxcP2UwqZQoeyGnlBfTyW6yjh1o0ifzehInaxh7o1t5alzt86klVpx9LyyZJCsmSTquUWP8zp5Wlzt86ktiVMebJ08rS52+dSWxMVVmIicHL7TV6aYWsapULuHBzMFUlgVC3bTUkDXrOd2EwwXD51dijuxRCaBRQGa7KaCBe8dT/wBKbidbbezfwmkaYfdnk2UNYkFTdTxBDMOR10IMzsbZ/wCD0hTL7w8S2ULc+hRoBYAczpqSdYF6U6X4xU/R6P8AHXmNr7STDU944Ld4KALXLE6cdOvwlajtCnvi9zZ8JQZdDqpasRwGnGBZ2rjjQQPu2qDeIpC8VDsFzEcSASL2ubcjK7bfw6tu6jbuoBdkIYlfN0uBY+evA8/QZttA4esuSrdlDBrd8aqbA3XXjObjNjYJyurUwgIIXN3hdNGJBP8AgAuDfUwLzdo8NoEfOWakBZWA8rU3aEsVsNb8ek3btBhRS3+8zU86rdUdjmYAqMqqW1DKRprmHWUDg9m0zlyhT3e75T5tw6m3OzW190mp/gK09yoCoWVsoV/OTLkN7X0yJb80TnLUxq+8jej2lo1GK071LVghyg3GrqzFbXsrU6inndTJ8Ht7DVrbp893C6I5sSFYXGXQWddTprxnHrbPwBZmV2pliG7gdStTeVarOpAvmZqz35a8Io7PwCVN7TdkO+RwFzDLlREKCw1QhFuDed5OzXh6uJQ+WKH0/wDi38o+WMP9P/i38oO2+F+JQ+WcP9P/AIt/KR19uYdVLZ72UmwVrmwvbhDnbfDnbfxGeoKY4Uxc+0YafBSf3pz5hSxuzeczFm/OOpt6OXqEpbarVKdF6lKxZFz2IvmVdWUa6EqCAetuM+l0s9mHyPUdT+Tqe3x8T9/v5XonDxG3WpAF6dwTSIbMAAK1VKdMNpxBY39CE87SxsrarV3INN6Y3SsAwsQSFJB/f0/NM33TnhHsvHLqGQ4Xzqmvzo93kqf9e+TSLC+dU9qOvh0+v/k7WYuLJVkSyVZiq5SrJVkSyVZKr5SrNMZ5o1t5al9qlxpN1muL80e2pdfFTpJaXyvLJkkKyZJKrZRbQHc428rS6+KnSWxKmP8AM/a0uvip0lsTFVZiInAiJgmBBjsFTrru6i5lJBtcjUG4II1EhwyBa7qBYDC0AAOAAavYSnj+0VKi+7dahuqFGUKUdnq06KopzednqoNbDU66G02y8Wld99TOZKmCw7oeqOazKfgRA6kjr1VRSzHKFUknoANTJJ5ztBi87bkeapBf0txVPdox/V9MNZnN9/hyGxLVsStVri4YBfooF7q+vmfSfVOkZysP/fJ+t/D/AFxnVM1Gd3n3azBmZqZXLzaDNTNjNTLZefbUyrtD+6qeyfr9E9NfhLJlbaP91U9k/X6J6ay0ea/KczEyZiUSRVMOjG7KCbqbka3Q5kPuOoksRDoZDhT3qntR18Kn/WkmMhwo71T01hy/JU/jOUi6slWRLJVmKrlKslWRLJVkqvlKs0xnmj21Lr4qdJus0xguo9vR4C/CqhktL5X1kySFZMklVsotoHuftaXXxU6S2JT2iLp+2pf7VUlwTFVZiInAmrqCCCLgixB4EHiCJtEDjnszhNbUsostkVitNSjiojLTU5VYOM1wL3uecnwFBKVVqaKFRMJh1VRwVVasFA9QAnRlJDavU/R6P8deBnaeL3SXXVicqDkWI5+gWJPoE81UTKLXJOpJPFidST6SZ0aj71t8eBFqY/yfS9bEA+oD0yjiYnlvXtO3/wB/f6UKH98n63X6Mk27h3qU8tNWZhVRhlcIRlYMTc6EWBGU6G+s0oDyqfrcv8s6hmolXnzSxwPcuq5qdkzUzkTvZwGK3J0TUnmelpDham0KgV9FBZjZgoI07oZbXyX/AFrT0hmDKSI6rl7PpYlKaK2S4qNmvcndlrixXQvaUa2DxFNq7I7BS6tRv37O4C1ARxyXCkdLtynoTNTLSIa08vU+Uaq1AmUAVqipvBlvu3rCm1gPNJWgT1Ga3ETubRF6VQdaT8Bc+aeXOWjKu0B5KppfyT6WvfunlzlcziPNvXNiczEyZiWQIiIdDIsL51T2o5cfJ0/jJTIcJbNU9sPsqc5SLqyVZEslWYquUqyVZEslWSq+UqzXFjujn5alyv8AOp/XomyzTG2yi/jUftUktL5X1kySFZMklVsoscLpwv5Wlyv84ktiU9oHua+LS+1SXBMVVmIicCIiAnB2uW3rqUdkfD0wxVHYMFarendAbFsyg35EzvRDubxeXzihhsYlOmlNKtLILNo9TeWpvkzM1C9gwprfiRcm5lWsNptdVSpcUhq1FrFyCTltT4g29FtL31n1GIcfNNl4TFLiN5Vp1CpUgHcuSCAbXITTS9/SdJ6AsfDq/U1Puz1cTvLljyd28Or9TU+7MXbw6v1NT7s9bPMUO3GFfzb96kXTh3wHSmoNvNLGpTIB4hh6pqbrN6cqA5vDq/U1PuzHe8Or9TU+7OzW7SYRA5asqhAxfRu7kFRn5ctzVv0KEcdJmp2hwqsUNUXUkHRjYguCLgWvem4t1UjjNTq2MXoZrhkN4dX6mp92V8fTc03G6qm9Jhbc1DfunS2XWd89q8ECRv10YqTla2YBmIDWsbBWOh4KTLOL23h6TMlSoFZaedgQdFys19B0Rj7pr8jSd9Ji/dedKv4dX6mp92Mr+HV+pqfdnocVt3DUt2KlTKaoBRcrFiCQAcoF1FyBrbjKmJ7XYKnSNZqvdFJ3tkfMVRKjmwK/RpVCOuUzX5W/EZ/Cx5rk5X8Or9TU+7GV/Dq/U1PuztYXtNhnB72QqzKykEkMtVqNrrcG7qQOvKTYTbtCq+WnUVhuBUDX0KWUkj1B6ZPTeLH5W/EPwsea8/kfw6v1NT7sgo51Z70q2tQEf2erw3aDiE11BnoMR2qwaI9Q1hZKL1G0a+RACxsR6V/eXqJjD9qcKw71QUiGcFW5ZN5mOYaWtRqG9+Czn5OvB+FjzXIWqfDrf6et9ySrW/J1v9PW+5PR7Oxq16YqLwJYEc1ZWKsp6EEEEdRLUX1F8Oz0mZ9vLLiPydb/AE9b7klXEj6Fb/T1vuT0kTN61bnp5Pt59cWPoVf9PW+5NcRiQwACVf72mfxerwFRSeKdAf8AyeiiZvUtbnSkclcav0av1FX7klXHp9Gr9RW+5KO39r1cNWogFN07BKjFSWoszqtOo1jbdkkp6GZTwDWqf/LlcgU6bfjAS9rgrvDTIBB0e4vl10N5nubmeHUxmNVlsFqk7ymfxerwFRSeKdAZxe2XbX5NSniDSarRNXJUBR6dQFgSrIagCtwIKmx1vfQy0va5QFL0KiXDXvbu5A+f12am6k8BYHgZtWajia+EapRpVs1Ks6PvN4iMuQXpi2V2ObztCAD6Zlp1dibWp4yiuIpB1VxcCpTam3vVh/uNDyMS8BEDMREBERAREQEREDDTgPs7AMCDSPK3cq93ygq9zTud9Vbu21A6T0EQPJ//AB/AEFXFSoGr1XfMlTvrVNcmme75g/CH0HHnfW95cBgASd15zqxvTqEF0qb1WsRa4qXf1knmb96IHmsbsjA1EZMjISXIYJUujOj0yVuLebUqADgMx0kmM2bgq1R6tZWqF0CkFKgAQKyWAA5h2+PqnoYgcZ6WEJpsysxpgBCUqkgAhhe471ioOt9ReV6my9ntlzUc2VSoulU91g6kEEai1SoNeTsOBInoYgeaxeyMDUFgKlM56ZLKtUMclcV7E21JfNduPeNiDrJ6OBwVMEUqe6JoGkCtJ7qhVVsLr0RPXkW/Cd6IHncPszAIqruy+WmVu1OoSwYIGzad6+7Tj9EW4TlbVfZNCtTGIpud8pSmN1VdcwNQvdQMxLCu9yQRYm9uft5pkF81he1r21t0v0gQ7Po00QCkuVSS1rG5LEsxObW5JJN+ssxEBERAREQNSokeGwqU1CIoVQSQB1JJJ+JMmiBrlmlCgqKFUWA4D/cyWICIi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grpSp>
        <p:nvGrpSpPr>
          <p:cNvPr id="11" name="Ομάδα 10"/>
          <p:cNvGrpSpPr/>
          <p:nvPr/>
        </p:nvGrpSpPr>
        <p:grpSpPr>
          <a:xfrm>
            <a:off x="1568143" y="2139702"/>
            <a:ext cx="5814392" cy="792088"/>
            <a:chOff x="1547664" y="1563638"/>
            <a:chExt cx="5814392" cy="792088"/>
          </a:xfrm>
        </p:grpSpPr>
        <p:sp>
          <p:nvSpPr>
            <p:cNvPr id="12" name="11 - Ορθογώνιο"/>
            <p:cNvSpPr/>
            <p:nvPr/>
          </p:nvSpPr>
          <p:spPr>
            <a:xfrm>
              <a:off x="1547664" y="1563638"/>
              <a:ext cx="581439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Τ Ε Λ Ο Σ</a:t>
              </a:r>
              <a:endPara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15 - Τόξο"/>
            <p:cNvSpPr/>
            <p:nvPr/>
          </p:nvSpPr>
          <p:spPr>
            <a:xfrm>
              <a:off x="2915816" y="1995686"/>
              <a:ext cx="2376264" cy="360040"/>
            </a:xfrm>
            <a:prstGeom prst="arc">
              <a:avLst>
                <a:gd name="adj1" fmla="val 12076736"/>
                <a:gd name="adj2" fmla="val 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282388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2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4802" y="828000"/>
                <a:ext cx="5653342" cy="4120014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14000"/>
                  </a:lnSpc>
                  <a:spcBef>
                    <a:spcPts val="0"/>
                  </a:spcBef>
                  <a:spcAft>
                    <a:spcPts val="2400"/>
                  </a:spcAft>
                  <a:buBlip>
                    <a:blip r:embed="rId3"/>
                  </a:buBlip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Σε γενικές γραμμές μια </a:t>
                </a:r>
                <a:r>
                  <a:rPr lang="el-GR" sz="1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Θ</a:t>
                </a:r>
                <a:r>
                  <a:rPr lang="el-GR" sz="1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ερμική Μηχανή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αποτελείται :</a:t>
                </a:r>
              </a:p>
              <a:p>
                <a:pPr marL="630238" indent="-27305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Font typeface="Calibri" panose="020F0502020204030204" pitchFamily="34" charset="0"/>
                  <a:buChar char="–"/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Από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</a:t>
                </a:r>
                <a:r>
                  <a:rPr lang="el-GR" sz="18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θερμή</a:t>
                </a:r>
                <a:r>
                  <a:rPr lang="el-GR" sz="180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δεξαμενή που προσφέρει θερμότητα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στη </a:t>
                </a:r>
                <a:r>
                  <a:rPr lang="el-GR" sz="1800" i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μηχανή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630238" indent="-27305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Font typeface="Calibri" panose="020F0502020204030204" pitchFamily="34" charset="0"/>
                  <a:buChar char="–"/>
                </a:pP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Ένα </a:t>
                </a:r>
                <a:r>
                  <a:rPr lang="el-GR" sz="1800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έμβολο</a:t>
                </a:r>
                <a:r>
                  <a:rPr lang="el-GR" sz="1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με το οποίο η μηχανή παράγει έργο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  <a:cs typeface="Calibri" panose="020F0502020204030204" pitchFamily="34" charset="0"/>
                      </a:rPr>
                      <m:t>𝑊</m:t>
                    </m:r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630238" indent="-27305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Font typeface="Calibri" panose="020F0502020204030204" pitchFamily="34" charset="0"/>
                  <a:buChar char="–"/>
                </a:pP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Μια </a:t>
                </a:r>
                <a:r>
                  <a:rPr lang="el-GR" sz="18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ψυχρή</a:t>
                </a:r>
                <a:r>
                  <a:rPr lang="el-GR" sz="1800" dirty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δεξαμενή στην οποία αποβάλλεται η θερμότητα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l-GR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4802" y="828000"/>
                <a:ext cx="5653342" cy="4120014"/>
              </a:xfrm>
              <a:blipFill rotWithShape="1">
                <a:blip r:embed="rId4"/>
                <a:stretch>
                  <a:fillRect t="-444" r="-8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Θερμικές </a:t>
            </a:r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Μηχανές </a:t>
            </a:r>
            <a:endParaRPr lang="el-G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992052" y="1205520"/>
            <a:ext cx="2952750" cy="2952328"/>
            <a:chOff x="5256213" y="1052513"/>
            <a:chExt cx="2952750" cy="2952328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300788" y="3284116"/>
              <a:ext cx="1692275" cy="720725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6551613" y="1952625"/>
              <a:ext cx="900112" cy="677863"/>
              <a:chOff x="4127" y="1230"/>
              <a:chExt cx="567" cy="427"/>
            </a:xfrm>
          </p:grpSpPr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4127" y="1230"/>
                <a:ext cx="567" cy="45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4127" y="1612"/>
                <a:ext cx="567" cy="45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4127" y="1275"/>
                <a:ext cx="46" cy="341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4558" y="1271"/>
                <a:ext cx="46" cy="341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8" name="Rectangle 17"/>
              <p:cNvSpPr>
                <a:spLocks noChangeArrowheads="1"/>
              </p:cNvSpPr>
              <p:nvPr/>
            </p:nvSpPr>
            <p:spPr bwMode="auto">
              <a:xfrm>
                <a:off x="4173" y="1275"/>
                <a:ext cx="385" cy="341"/>
              </a:xfrm>
              <a:prstGeom prst="rect">
                <a:avLst/>
              </a:prstGeom>
              <a:pattFill prst="pct5">
                <a:fgClr>
                  <a:srgbClr val="A50021"/>
                </a:fgClr>
                <a:bgClr>
                  <a:srgbClr val="FFFFFF"/>
                </a:bgClr>
              </a:patt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7308850" y="2060575"/>
              <a:ext cx="900113" cy="431800"/>
              <a:chOff x="4604" y="1298"/>
              <a:chExt cx="567" cy="272"/>
            </a:xfrm>
          </p:grpSpPr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4876" y="1298"/>
                <a:ext cx="295" cy="2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5018" y="1427"/>
                <a:ext cx="23" cy="23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4989" y="1344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V="1">
                <a:off x="4604" y="1366"/>
                <a:ext cx="408" cy="68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5688013" y="1449388"/>
              <a:ext cx="576262" cy="865187"/>
            </a:xfrm>
            <a:prstGeom prst="curvedRightArrow">
              <a:avLst>
                <a:gd name="adj1" fmla="val 30028"/>
                <a:gd name="adj2" fmla="val 60055"/>
                <a:gd name="adj3" fmla="val 33333"/>
              </a:avLst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1" name="AutoShape 25"/>
            <p:cNvSpPr>
              <a:spLocks noChangeArrowheads="1"/>
            </p:cNvSpPr>
            <p:nvPr/>
          </p:nvSpPr>
          <p:spPr bwMode="auto">
            <a:xfrm>
              <a:off x="6732588" y="2492374"/>
              <a:ext cx="431512" cy="864000"/>
            </a:xfrm>
            <a:prstGeom prst="downArrow">
              <a:avLst>
                <a:gd name="adj1" fmla="val 50000"/>
                <a:gd name="adj2" fmla="val 27114"/>
              </a:avLst>
            </a:prstGeom>
            <a:solidFill>
              <a:srgbClr val="FF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7164388" y="2133600"/>
              <a:ext cx="396875" cy="360363"/>
            </a:xfrm>
            <a:prstGeom prst="rightArrow">
              <a:avLst>
                <a:gd name="adj1" fmla="val 50000"/>
                <a:gd name="adj2" fmla="val 27533"/>
              </a:avLst>
            </a:prstGeom>
            <a:solidFill>
              <a:srgbClr val="FF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6156325" y="1052513"/>
              <a:ext cx="1944688" cy="720725"/>
              <a:chOff x="3878" y="663"/>
              <a:chExt cx="1225" cy="454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3969" y="663"/>
                <a:ext cx="1043" cy="454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>
                <a:off x="3878" y="731"/>
                <a:ext cx="1225" cy="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sym typeface="Webdings" pitchFamily="18" charset="2"/>
                  </a:rPr>
                  <a:t>Θερμή δεξαμενή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(</a:t>
                </a:r>
                <a:r>
                  <a:rPr kumimoji="0" lang="el-G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Τ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h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)</a:t>
                </a:r>
                <a:endPara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5256213" y="1700213"/>
              <a:ext cx="396875" cy="334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Q</a:t>
              </a:r>
              <a:r>
                <a:rPr kumimoji="0" lang="en-US" sz="2200" b="1" i="1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h</a:t>
              </a:r>
              <a:endParaRPr kumimoji="0" lang="el-GR" sz="2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6408341" y="2778783"/>
              <a:ext cx="396875" cy="334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Q</a:t>
              </a:r>
              <a:r>
                <a:rPr kumimoji="0" lang="en-US" sz="22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c</a:t>
              </a:r>
              <a:endParaRPr kumimoji="0" lang="el-GR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7488238" y="2457450"/>
              <a:ext cx="396875" cy="334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W</a:t>
              </a:r>
              <a:endParaRPr kumimoji="0" lang="el-GR" sz="2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6156325" y="3356769"/>
              <a:ext cx="1944688" cy="563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sym typeface="Webdings" pitchFamily="18" charset="2"/>
                </a:rPr>
                <a:t>Ψυχρή δεξαμενή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ebdings" pitchFamily="18" charset="2"/>
                </a:rPr>
                <a:t>(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T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c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 &lt;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 Τ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ebdings" pitchFamily="18" charset="2"/>
                </a:rPr>
                <a:t>)</a:t>
              </a:r>
              <a:endPara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62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3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4802" y="828000"/>
                <a:ext cx="5653342" cy="1458607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None/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Εφαρμόζοντας τον </a:t>
                </a:r>
                <a:r>
                  <a:rPr lang="el-GR" sz="1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l-GR" sz="1800" i="1" baseline="30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ο</a:t>
                </a:r>
                <a:r>
                  <a:rPr lang="el-GR" sz="1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 Θερμοδυναμικό Νόμο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σε μια </a:t>
                </a:r>
                <a:r>
                  <a:rPr lang="el-GR" sz="1800" u="sng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θερμική μηχανή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προκύπτει ότι : </a:t>
                </a:r>
                <a:endParaRPr lang="en-US" sz="1800" i="1" dirty="0" smtClean="0">
                  <a:latin typeface="Cambria Math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24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i="1" smtClean="0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h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/>
                          <a:cs typeface="Calibri" panose="020F0502020204030204" pitchFamily="34" charset="0"/>
                        </a:rPr>
                        <m:t>𝑊</m:t>
                      </m:r>
                      <m:r>
                        <a:rPr lang="en-US" sz="1800" b="0" i="1" smtClean="0"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sz="1800" b="0" i="1" smtClean="0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l-GR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4802" y="828000"/>
                <a:ext cx="5653342" cy="1458607"/>
              </a:xfrm>
              <a:blipFill rotWithShape="1">
                <a:blip r:embed="rId2"/>
                <a:stretch>
                  <a:fillRect l="-862" t="-1255" r="-8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Θερμικές </a:t>
            </a:r>
            <a:r>
              <a:rPr lang="el-G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Μηχανές </a:t>
            </a:r>
            <a:endParaRPr lang="el-G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5992052" y="1205520"/>
            <a:ext cx="2952750" cy="2952328"/>
            <a:chOff x="5256213" y="1052513"/>
            <a:chExt cx="2952750" cy="2952328"/>
          </a:xfrm>
        </p:grpSpPr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300788" y="3284116"/>
              <a:ext cx="1692275" cy="720725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6551613" y="1952625"/>
              <a:ext cx="900112" cy="677863"/>
              <a:chOff x="4127" y="1230"/>
              <a:chExt cx="567" cy="427"/>
            </a:xfrm>
          </p:grpSpPr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4127" y="1230"/>
                <a:ext cx="567" cy="45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4127" y="1612"/>
                <a:ext cx="567" cy="45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4127" y="1275"/>
                <a:ext cx="46" cy="341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4558" y="1271"/>
                <a:ext cx="46" cy="341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8" name="Rectangle 17"/>
              <p:cNvSpPr>
                <a:spLocks noChangeArrowheads="1"/>
              </p:cNvSpPr>
              <p:nvPr/>
            </p:nvSpPr>
            <p:spPr bwMode="auto">
              <a:xfrm>
                <a:off x="4173" y="1275"/>
                <a:ext cx="385" cy="341"/>
              </a:xfrm>
              <a:prstGeom prst="rect">
                <a:avLst/>
              </a:prstGeom>
              <a:pattFill prst="pct5">
                <a:fgClr>
                  <a:srgbClr val="A50021"/>
                </a:fgClr>
                <a:bgClr>
                  <a:srgbClr val="FFFFFF"/>
                </a:bgClr>
              </a:patt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7308850" y="2060575"/>
              <a:ext cx="900113" cy="431800"/>
              <a:chOff x="4604" y="1298"/>
              <a:chExt cx="567" cy="272"/>
            </a:xfrm>
          </p:grpSpPr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4876" y="1298"/>
                <a:ext cx="295" cy="2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1" name="Oval 21"/>
              <p:cNvSpPr>
                <a:spLocks noChangeArrowheads="1"/>
              </p:cNvSpPr>
              <p:nvPr/>
            </p:nvSpPr>
            <p:spPr bwMode="auto">
              <a:xfrm>
                <a:off x="5018" y="1427"/>
                <a:ext cx="23" cy="23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4989" y="1344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 flipV="1">
                <a:off x="4604" y="1366"/>
                <a:ext cx="408" cy="68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sp>
          <p:nvSpPr>
            <p:cNvPr id="10" name="AutoShape 23"/>
            <p:cNvSpPr>
              <a:spLocks noChangeArrowheads="1"/>
            </p:cNvSpPr>
            <p:nvPr/>
          </p:nvSpPr>
          <p:spPr bwMode="auto">
            <a:xfrm>
              <a:off x="5688013" y="1449388"/>
              <a:ext cx="576262" cy="865187"/>
            </a:xfrm>
            <a:prstGeom prst="curvedRightArrow">
              <a:avLst>
                <a:gd name="adj1" fmla="val 30028"/>
                <a:gd name="adj2" fmla="val 60055"/>
                <a:gd name="adj3" fmla="val 33333"/>
              </a:avLst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1" name="AutoShape 25"/>
            <p:cNvSpPr>
              <a:spLocks noChangeArrowheads="1"/>
            </p:cNvSpPr>
            <p:nvPr/>
          </p:nvSpPr>
          <p:spPr bwMode="auto">
            <a:xfrm>
              <a:off x="6732588" y="2492374"/>
              <a:ext cx="431512" cy="864000"/>
            </a:xfrm>
            <a:prstGeom prst="downArrow">
              <a:avLst>
                <a:gd name="adj1" fmla="val 50000"/>
                <a:gd name="adj2" fmla="val 27114"/>
              </a:avLst>
            </a:prstGeom>
            <a:solidFill>
              <a:srgbClr val="FF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2" name="AutoShape 26"/>
            <p:cNvSpPr>
              <a:spLocks noChangeArrowheads="1"/>
            </p:cNvSpPr>
            <p:nvPr/>
          </p:nvSpPr>
          <p:spPr bwMode="auto">
            <a:xfrm>
              <a:off x="7164388" y="2133600"/>
              <a:ext cx="396875" cy="360363"/>
            </a:xfrm>
            <a:prstGeom prst="rightArrow">
              <a:avLst>
                <a:gd name="adj1" fmla="val 50000"/>
                <a:gd name="adj2" fmla="val 27533"/>
              </a:avLst>
            </a:prstGeom>
            <a:solidFill>
              <a:srgbClr val="FF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6156325" y="1052513"/>
              <a:ext cx="1944688" cy="720725"/>
              <a:chOff x="3878" y="663"/>
              <a:chExt cx="1225" cy="454"/>
            </a:xfrm>
          </p:grpSpPr>
          <p:sp>
            <p:nvSpPr>
              <p:cNvPr id="18" name="Rectangle 9"/>
              <p:cNvSpPr>
                <a:spLocks noChangeArrowheads="1"/>
              </p:cNvSpPr>
              <p:nvPr/>
            </p:nvSpPr>
            <p:spPr bwMode="auto">
              <a:xfrm>
                <a:off x="3969" y="663"/>
                <a:ext cx="1043" cy="454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>
                <a:off x="3878" y="731"/>
                <a:ext cx="1225" cy="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sym typeface="Webdings" pitchFamily="18" charset="2"/>
                  </a:rPr>
                  <a:t>Θερμή δεξαμενή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(</a:t>
                </a:r>
                <a:r>
                  <a:rPr kumimoji="0" lang="el-G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Τ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h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)</a:t>
                </a:r>
                <a:endPara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sp>
          <p:nvSpPr>
            <p:cNvPr id="14" name="Rectangle 28"/>
            <p:cNvSpPr>
              <a:spLocks noChangeArrowheads="1"/>
            </p:cNvSpPr>
            <p:nvPr/>
          </p:nvSpPr>
          <p:spPr bwMode="auto">
            <a:xfrm>
              <a:off x="5256213" y="1700213"/>
              <a:ext cx="396875" cy="334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Q</a:t>
              </a:r>
              <a:r>
                <a:rPr kumimoji="0" lang="en-US" sz="2200" b="1" i="1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h</a:t>
              </a:r>
              <a:endParaRPr kumimoji="0" lang="el-GR" sz="2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5" name="Rectangle 29"/>
            <p:cNvSpPr>
              <a:spLocks noChangeArrowheads="1"/>
            </p:cNvSpPr>
            <p:nvPr/>
          </p:nvSpPr>
          <p:spPr bwMode="auto">
            <a:xfrm>
              <a:off x="6408341" y="2778783"/>
              <a:ext cx="396875" cy="334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Q</a:t>
              </a:r>
              <a:r>
                <a:rPr kumimoji="0" lang="en-US" sz="22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c</a:t>
              </a:r>
              <a:endParaRPr kumimoji="0" lang="el-GR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6" name="Rectangle 30"/>
            <p:cNvSpPr>
              <a:spLocks noChangeArrowheads="1"/>
            </p:cNvSpPr>
            <p:nvPr/>
          </p:nvSpPr>
          <p:spPr bwMode="auto">
            <a:xfrm>
              <a:off x="7488238" y="2457450"/>
              <a:ext cx="396875" cy="334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W</a:t>
              </a:r>
              <a:endParaRPr kumimoji="0" lang="el-GR" sz="2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6156325" y="3356769"/>
              <a:ext cx="1944688" cy="563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sym typeface="Webdings" pitchFamily="18" charset="2"/>
                </a:rPr>
                <a:t>Ψυχρή δεξαμενή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ebdings" pitchFamily="18" charset="2"/>
                </a:rPr>
                <a:t>(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T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c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 &lt;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 Τ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ebdings" pitchFamily="18" charset="2"/>
                </a:rPr>
                <a:t>)</a:t>
              </a:r>
              <a:endPara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3960000" y="1728000"/>
                <a:ext cx="1523046" cy="36933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Calibri" panose="020F0502020204030204" pitchFamily="34" charset="0"/>
                      </a:rPr>
                      <m:t>𝑾</m:t>
                    </m:r>
                    <m:r>
                      <a:rPr lang="en-US" b="1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l-GR" b="1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Calibri" panose="020F0502020204030204" pitchFamily="34" charset="0"/>
                          </a:rPr>
                          <m:t>𝒉</m:t>
                        </m:r>
                      </m:sub>
                    </m:sSub>
                    <m:r>
                      <a:rPr lang="en-US" b="1" i="1">
                        <a:latin typeface="Cambria Math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Calibri" panose="020F0502020204030204" pitchFamily="34" charset="0"/>
                          </a:rPr>
                          <m:t>𝑸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Calibri" panose="020F0502020204030204" pitchFamily="34" charset="0"/>
                          </a:rPr>
                          <m:t>𝒄</m:t>
                        </m:r>
                      </m:sub>
                    </m:sSub>
                  </m:oMath>
                </a14:m>
                <a:endParaRPr lang="el-GR" b="1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000" y="1728000"/>
                <a:ext cx="152304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7937"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 rot="10800000" flipV="1">
                <a:off x="214802" y="2405950"/>
                <a:ext cx="5616624" cy="117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9388" indent="-179388" defTabSz="1008063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el-GR" dirty="0" smtClean="0">
                    <a:latin typeface="+mj-lt"/>
                  </a:rPr>
                  <a:t>όπου 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el-GR" dirty="0" smtClean="0">
                    <a:latin typeface="+mj-lt"/>
                  </a:rPr>
                  <a:t> το </a:t>
                </a:r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παραγόμενο</a:t>
                </a:r>
                <a:r>
                  <a:rPr lang="el-GR" dirty="0" smtClean="0">
                    <a:latin typeface="+mj-lt"/>
                  </a:rPr>
                  <a:t> </a:t>
                </a:r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έργο</a:t>
                </a:r>
                <a:r>
                  <a:rPr lang="el-GR" dirty="0" smtClean="0">
                    <a:latin typeface="+mj-lt"/>
                  </a:rPr>
                  <a:t> σε </a:t>
                </a:r>
                <a:r>
                  <a:rPr lang="en-US" dirty="0" smtClean="0">
                    <a:latin typeface="+mj-lt"/>
                  </a:rPr>
                  <a:t>Joule.</a:t>
                </a:r>
              </a:p>
              <a:p>
                <a:pPr marL="628650" defTabSz="1008063">
                  <a:lnSpc>
                    <a:spcPct val="114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el-GR" dirty="0" smtClean="0">
                    <a:latin typeface="+mj-lt"/>
                  </a:rPr>
                  <a:t>η </a:t>
                </a:r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προσφερόμενη</a:t>
                </a:r>
                <a:r>
                  <a:rPr lang="el-GR" dirty="0" smtClean="0">
                    <a:latin typeface="+mj-lt"/>
                  </a:rPr>
                  <a:t> </a:t>
                </a:r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θερμότητα</a:t>
                </a:r>
                <a:r>
                  <a:rPr lang="el-GR" dirty="0" smtClean="0">
                    <a:latin typeface="+mj-lt"/>
                  </a:rPr>
                  <a:t> σε </a:t>
                </a:r>
                <a:r>
                  <a:rPr lang="en-US" dirty="0" smtClean="0">
                    <a:latin typeface="+mj-lt"/>
                  </a:rPr>
                  <a:t>Joule.</a:t>
                </a:r>
              </a:p>
              <a:p>
                <a:pPr marL="628650" defTabSz="1008063">
                  <a:lnSpc>
                    <a:spcPct val="114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>
                    <a:latin typeface="+mj-lt"/>
                  </a:rPr>
                  <a:t> </a:t>
                </a:r>
                <a:r>
                  <a:rPr lang="el-GR" dirty="0" smtClean="0">
                    <a:latin typeface="+mj-lt"/>
                  </a:rPr>
                  <a:t>η </a:t>
                </a:r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αποβαλλόμενη</a:t>
                </a:r>
                <a:r>
                  <a:rPr lang="el-GR" dirty="0" smtClean="0">
                    <a:latin typeface="+mj-lt"/>
                  </a:rPr>
                  <a:t> </a:t>
                </a:r>
                <a:r>
                  <a:rPr lang="el-GR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θερμότητα</a:t>
                </a:r>
                <a:r>
                  <a:rPr lang="el-GR" dirty="0" smtClean="0">
                    <a:latin typeface="+mj-lt"/>
                  </a:rPr>
                  <a:t> σε </a:t>
                </a:r>
                <a:r>
                  <a:rPr lang="en-US" dirty="0" smtClean="0">
                    <a:latin typeface="+mj-lt"/>
                  </a:rPr>
                  <a:t>Joule.</a:t>
                </a:r>
                <a:endParaRPr lang="el-GR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214802" y="2405950"/>
                <a:ext cx="5616624" cy="1173911"/>
              </a:xfrm>
              <a:prstGeom prst="rect">
                <a:avLst/>
              </a:prstGeom>
              <a:blipFill rotWithShape="1">
                <a:blip r:embed="rId4"/>
                <a:stretch>
                  <a:fillRect l="-868" t="-1563" b="-989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8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4</a:t>
            </a:fld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14802" y="828000"/>
            <a:ext cx="8730000" cy="2679854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Blip>
                <a:blip r:embed="rId2"/>
              </a:buBlip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Νόμος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της Θερμοδυναμικής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εκφράζει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την </a:t>
            </a:r>
            <a:r>
              <a:rPr lang="el-GR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αφθαρσία της </a:t>
            </a:r>
            <a:r>
              <a:rPr lang="el-GR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ενέργειας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Blip>
                <a:blip r:embed="rId2"/>
              </a:buBlip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Εκείνο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που </a:t>
            </a:r>
            <a:r>
              <a:rPr lang="el-G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δεν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μας καθορίζει ο 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1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Νόμος της Θερμοδυναμικής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είναι :</a:t>
            </a:r>
          </a:p>
          <a:p>
            <a:pPr marL="714375" indent="-263525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Font typeface="Calibri" panose="020F0502020204030204" pitchFamily="34" charset="0"/>
              <a:buChar char="–"/>
            </a:pPr>
            <a:r>
              <a:rPr lang="el-GR" sz="1800" i="1" dirty="0" smtClean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Αν </a:t>
            </a:r>
            <a:r>
              <a:rPr lang="el-GR" sz="1800" i="1" dirty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είναι </a:t>
            </a:r>
            <a:r>
              <a:rPr lang="el-GR" sz="1800" i="1" u="sng" dirty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πάντα</a:t>
            </a:r>
            <a:r>
              <a:rPr lang="el-GR" sz="1800" i="1" dirty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l-GR" sz="1800" i="1" dirty="0" smtClean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δυνατή, η μετατροπή μιας </a:t>
            </a:r>
            <a:r>
              <a:rPr lang="el-GR" sz="1800" i="1" dirty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μορφής ενέργειας </a:t>
            </a:r>
            <a:r>
              <a:rPr lang="el-GR" sz="1800" i="1" dirty="0" smtClean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σε </a:t>
            </a:r>
            <a:r>
              <a:rPr lang="el-GR" sz="1800" i="1" dirty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μία άλλη.</a:t>
            </a:r>
          </a:p>
          <a:p>
            <a:pPr marL="714375" indent="-263525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Font typeface="Calibri" panose="020F0502020204030204" pitchFamily="34" charset="0"/>
              <a:buChar char="–"/>
            </a:pPr>
            <a:r>
              <a:rPr lang="el-GR" sz="1800" dirty="0" smtClean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Αν </a:t>
            </a:r>
            <a:r>
              <a:rPr lang="el-GR" sz="1800" dirty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είναι </a:t>
            </a:r>
            <a:r>
              <a:rPr lang="el-GR" sz="1800" dirty="0" smtClean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δυνατή, </a:t>
            </a:r>
            <a:r>
              <a:rPr lang="el-GR" sz="1800" dirty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η πλήρης ή σε </a:t>
            </a:r>
            <a:r>
              <a:rPr lang="el-GR" sz="1800" dirty="0" smtClean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ποσοστό μεταβολή </a:t>
            </a:r>
            <a:r>
              <a:rPr lang="el-GR" sz="1800" dirty="0">
                <a:solidFill>
                  <a:srgbClr val="008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μιας μορφής ενέργειας σε μία άλλη.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rgbClr val="0066CC"/>
          </a:solidFill>
          <a:ln>
            <a:solidFill>
              <a:srgbClr val="A7D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  <a:r>
              <a:rPr lang="el-GR" sz="28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ος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Θερμοδυναμικός Νόμος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https://encrypted-tbn0.gstatic.com/images?q=tbn:ANd9GcT_UVP_ta6DwZGJu6kaI9WXi5UtmTZ0mgb5jA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71" y="3219065"/>
            <a:ext cx="1783841" cy="1783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14802" y="828000"/>
            <a:ext cx="8730000" cy="419202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Blip>
                <a:blip r:embed="rId2"/>
              </a:buBlip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Sadi Carnot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800" i="1" dirty="0">
                <a:latin typeface="Garamond" panose="02020404030301010803" pitchFamily="18" charset="0"/>
                <a:cs typeface="Calibri" panose="020F0502020204030204" pitchFamily="34" charset="0"/>
              </a:rPr>
              <a:t>Γάλλος Φυσικός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), μελετώντας το 1824 τη λειτουργία των ατμομηχανών διατύπωσε την αρχή που λέει ότι :</a:t>
            </a:r>
          </a:p>
          <a:p>
            <a:pPr marL="271463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l-GR" sz="1800" b="1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"Η </a:t>
            </a:r>
            <a:r>
              <a:rPr lang="el-GR" sz="1800" b="1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ποσότητα της θερμότητας που χρησιμοποιείται για τη δημιουργία (παραγωγή) μηχανικού </a:t>
            </a:r>
            <a:r>
              <a:rPr lang="el-GR" sz="1800" b="1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έργου, είναι ποσοστό της ολικής ποσότητας θερμότητας που διαθέτει το εργαζόμενο μέσο (σύστημα)."</a:t>
            </a:r>
            <a:endParaRPr lang="el-GR" sz="1800" b="1" i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Η παραπάνω διατύπωση είναι μία από τις πολλές διατυπώσεις του 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1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ου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Θερμοδυναμικού Νόμου. </a:t>
            </a:r>
            <a:endParaRPr lang="en-US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Blip>
                <a:blip r:embed="rId2"/>
              </a:buBlip>
            </a:pP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2ος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Θερμοδυναμικός</a:t>
            </a:r>
            <a:r>
              <a:rPr lang="el-GR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Νόμος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καθορίζει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τις </a:t>
            </a:r>
            <a:r>
              <a:rPr lang="el-GR" sz="1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συνθήκες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, κάτω από τις οποίες είναι δυνατός ο </a:t>
            </a:r>
            <a:r>
              <a:rPr lang="el-GR" sz="1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μετασχηματισμός μιας μορφής ενέργειας σε μία άλλη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, καθώς επίσης και τις </a:t>
            </a:r>
            <a:r>
              <a:rPr lang="el-GR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ποσοτικές σχέσεις</a:t>
            </a:r>
            <a:r>
              <a:rPr lang="el-GR" sz="1800" dirty="0">
                <a:latin typeface="Calibri" panose="020F0502020204030204" pitchFamily="34" charset="0"/>
                <a:cs typeface="Calibri" panose="020F0502020204030204" pitchFamily="34" charset="0"/>
              </a:rPr>
              <a:t> για τις φυσικές διαδικασίες μετάδοσης θερμότητας.</a:t>
            </a:r>
            <a:endParaRPr lang="el-GR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5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rgbClr val="008000"/>
          </a:solidFill>
          <a:ln>
            <a:solidFill>
              <a:srgbClr val="DAF5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8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Θερμοδυναμικός Νόμος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76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14802" y="828000"/>
            <a:ext cx="4421492" cy="36159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l-GR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Τρεις</a:t>
            </a:r>
            <a:r>
              <a:rPr lang="el-GR" sz="1700" dirty="0">
                <a:latin typeface="+mj-lt"/>
              </a:rPr>
              <a:t> από τις πιο εύχρηστες </a:t>
            </a:r>
            <a:r>
              <a:rPr lang="el-GR" sz="1700" u="sng" dirty="0">
                <a:latin typeface="+mj-lt"/>
              </a:rPr>
              <a:t>διατυπώσεις</a:t>
            </a:r>
            <a:r>
              <a:rPr lang="el-GR" sz="1700" dirty="0">
                <a:latin typeface="+mj-lt"/>
              </a:rPr>
              <a:t> του νόμου αυτού για την εφαρμοσμένη θερμοδυναμική είναι και οι παρακάτω </a:t>
            </a:r>
            <a:r>
              <a:rPr lang="el-GR" sz="1700" dirty="0" smtClean="0">
                <a:latin typeface="+mj-lt"/>
              </a:rPr>
              <a:t>:</a:t>
            </a:r>
            <a:endParaRPr lang="el-GR" sz="1700" i="1" dirty="0" smtClean="0">
              <a:solidFill>
                <a:srgbClr val="0000FF"/>
              </a:solidFill>
              <a:latin typeface="+mj-lt"/>
              <a:cs typeface="Calibri" panose="020F0502020204030204" pitchFamily="34" charset="0"/>
            </a:endParaRP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Blip>
                <a:blip r:embed="rId2"/>
              </a:buBlip>
            </a:pPr>
            <a:r>
              <a:rPr lang="el-GR" sz="170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"Για </a:t>
            </a:r>
            <a:r>
              <a:rPr lang="el-GR" sz="17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το μετασχηματισμό θερμότητας σε μηχανικό έργο είναι αναγκαίο να υπάρχει μια πηγή θερμότητας σε κάποια θερμοκρασία, και μια αποθήκη θερμότητας σε κατώτερη θερμοκρασία (ψυγείο)."</a:t>
            </a:r>
          </a:p>
          <a:p>
            <a:pPr marL="271463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1700" u="sng" dirty="0">
                <a:latin typeface="Calibri" panose="020F0502020204030204" pitchFamily="34" charset="0"/>
                <a:cs typeface="Calibri" panose="020F0502020204030204" pitchFamily="34" charset="0"/>
              </a:rPr>
              <a:t>διατύπωση</a:t>
            </a: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 αυτή αναφέρεται στις </a:t>
            </a:r>
            <a:r>
              <a:rPr lang="el-GR" sz="17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Μηχανές Εξωτερικής Καύσης</a:t>
            </a:r>
            <a:r>
              <a:rPr lang="el-G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ατμομηχανές, ατμοστρόβιλοι</a:t>
            </a: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endParaRPr lang="el-GR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6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14802" y="161999"/>
            <a:ext cx="8730000" cy="554400"/>
          </a:xfrm>
          <a:prstGeom prst="rect">
            <a:avLst/>
          </a:prstGeom>
          <a:solidFill>
            <a:srgbClr val="008000"/>
          </a:solidFill>
          <a:ln>
            <a:solidFill>
              <a:srgbClr val="DAF5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6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Θερμοδυναμικός Νόμος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</a:t>
            </a:r>
            <a:r>
              <a:rPr lang="el-G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Ατμομηχανές – Ατμοστρόβιλοι</a:t>
            </a:r>
            <a:r>
              <a:rPr lang="el-G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)</a:t>
            </a:r>
            <a:r>
              <a:rPr lang="el-G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endParaRPr lang="el-GR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2044" y="843558"/>
            <a:ext cx="402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u="sng" dirty="0" smtClean="0">
                <a:latin typeface="+mj-lt"/>
              </a:rPr>
              <a:t>Παράδειγμα</a:t>
            </a:r>
            <a:endParaRPr lang="el-GR" b="1" i="1" u="sng" dirty="0">
              <a:latin typeface="+mj-lt"/>
            </a:endParaRPr>
          </a:p>
        </p:txBody>
      </p:sp>
      <p:pic>
        <p:nvPicPr>
          <p:cNvPr id="2056" name="Picture 8" descr="http://2epal-am.weebly.com/uploads/1/7/5/1/17516587/7654110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63838"/>
            <a:ext cx="24288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92" y="1347614"/>
            <a:ext cx="3173260" cy="1858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14802" y="828000"/>
            <a:ext cx="5509326" cy="3615958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Blip>
                <a:blip r:embed="rId3"/>
              </a:buBlip>
            </a:pPr>
            <a:r>
              <a:rPr lang="el-GR" sz="17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"Η ολική θερμότητα που προσφέρεται σε μία μηχανή, δεν μπορεί να μετατραπεί ολόκληρη σε μηχανικό έργο, αλλά ένα μέρος της θα αποδοθεί σε άλλα σώματα και σε κατώτερη της αρχικής </a:t>
            </a:r>
            <a:r>
              <a:rPr lang="el-GR" sz="170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θερμοκρασίας."</a:t>
            </a:r>
          </a:p>
          <a:p>
            <a:pPr marL="271463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Η διατύπωση αυτή αναφέρεται στις </a:t>
            </a:r>
            <a:r>
              <a:rPr lang="el-GR" sz="17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l-GR" sz="17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ηχανές Εσωτερικής Καύσης</a:t>
            </a:r>
            <a:r>
              <a:rPr lang="el-G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βενζινομηχανές</a:t>
            </a: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πετρελαιομηχανές</a:t>
            </a:r>
            <a:r>
              <a:rPr lang="el-G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7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14802" y="161999"/>
            <a:ext cx="8730000" cy="554400"/>
          </a:xfrm>
          <a:prstGeom prst="rect">
            <a:avLst/>
          </a:prstGeom>
          <a:solidFill>
            <a:srgbClr val="008000"/>
          </a:solidFill>
          <a:ln>
            <a:solidFill>
              <a:srgbClr val="DAF5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45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4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Θερμοδυναμικός Νόμος</a:t>
            </a:r>
            <a:r>
              <a:rPr lang="en-US" sz="24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</a:t>
            </a:r>
            <a:r>
              <a:rPr lang="el-GR" sz="24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Βενζινομηχανές </a:t>
            </a:r>
            <a:r>
              <a:rPr lang="en-US" sz="24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–</a:t>
            </a:r>
            <a:r>
              <a:rPr lang="el-GR" sz="245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el-GR" sz="24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Πετρελαιομηχανές</a:t>
            </a:r>
            <a:r>
              <a:rPr lang="el-GR" sz="24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)</a:t>
            </a:r>
            <a:r>
              <a:rPr lang="el-GR" sz="245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endParaRPr lang="el-GR" sz="245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19622"/>
            <a:ext cx="1512168" cy="32796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18189" y="94573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u="sng" dirty="0" smtClean="0">
                <a:latin typeface="+mj-lt"/>
              </a:rPr>
              <a:t>Παράδειγμα</a:t>
            </a:r>
            <a:endParaRPr lang="el-GR" b="1" i="1" u="sng" dirty="0">
              <a:latin typeface="+mj-lt"/>
            </a:endParaRPr>
          </a:p>
        </p:txBody>
      </p:sp>
      <p:sp>
        <p:nvSpPr>
          <p:cNvPr id="8" name="AutoShape 7" descr="data:image/jpeg;base64,/9j/4AAQSkZJRgABAQAAAQABAAD/2wCEAAkGBxAQEhIQEBAQEBUQFRUQDxAVFRUQFhAPFRUYFhUVFRUYHSghGBolGxUVITEhJSkrLi4uFx8zODMtNygtLi0BCgoKDg0OGxAPFy4fHx0tKystLS0tKy0tLS0tKy0tMi0tKy0rLS4tLS0tLTctKy0tLSsrKy0vMSwtMSstKy4tLf/AABEIAOEA4QMBIgACEQEDEQH/xAAbAAEAAgMBAQAAAAAAAAAAAAAABAUBAgMGB//EAEoQAAEDAQUCCQoDBgQEBwAAAAEAAgMRBAUSITFBcSIzUWGBgpGxsgYTFDI0UnKzwdFCofAVI0NTktJVYsLhhNPi8RZjc5OUosP/xAAZAQEBAQEBAQAAAAAAAAAAAAAAAQIDBAX/xAAoEQEBAAIBBAEDAwUAAAAAAAAAAQIRMQMSIUEEE6HBFCJhBTJRcfD/2gAMAwEAAhEDEQA/APuKIiAiIgIlVjEOUIMotcY5R2rHnW+8O0IN0WnnW+83tCGZvvN7Qg3Raeeb7ze0IyVrqgOBI1AINK6V5EG6IiAiIgIiICIiAiLBNNUGUWrXA5gg7Ms8xqtkBERAREQEREBERAVVfzyAzXU1puVqqu/dGbz3JEvCtZINpptzyrTepWKo4LmjeK5bqhR413ZGDqAehac27hlkQDTXn5aLg9r8TSHtDR67cNS7XR1ctmw6KW2Fvut7AtxZ2e43sCi6RXnkc0b8/wAqrliFC0uBJNMhTgnZ2KyEDPcb2BdAKaZKmlf5snRrj0U8VFWRxvimndXCXFhFDoMAGa9IqW3cbL1PChpLu2+HOe2J7al2QcMtBXMdGxWnpTPe715i7PaI958JU+WXBk7A3YCXUr2qaWZeFt6bH74WPTovfb2rzvo0R1d/9h9KLsLJF735B3eU1V7ovPT4vfb2ham8Yf5je0fdUX7Ks9akurWvrSDPcJKLv6JD73jHTk7VTVXcWv7Th99vaFu+07QKjWtaZdipXWSz6uwOI/E7zjjlpmSu9otXBwscCaCjQNRpqVZEuUd5be86Ub+f5qP538TiTTbquMUbzrgb2yHorQA9BXeez0YXF73HShIpqNgACrPmrC6R+768vzXqYod1cX15fmvUxZbgiIiiIiAiIgIiICq780ZvPcrRVd+aM3nuRKgRKTGo0SlRrTm7tXQLRi6BGmQiBFFZCpbbxsnU8KulS23jZOp4VUqPdntEe8+EqbeUQc5oP6zUO7PaI958JU28HEFpAJ5htzCJ6eXtpcCWhxyJAqabVtDU/jdTlrmtp4XPc5wAFSciaEb12ZZ6V9UUFTmcgNpy/Ndnm1WWsqfWPPiK7xxDLXl9Y67Pqo7MGolhPPiJ+iksnjH8SPoKo2dE0616HOb3KTZIwA4jlaNScjXady4ecB0cztH62qTZjwXaatrQ15afVTLhrDlMiXa1cUd/2XCJdrTxR3/ZcK9ESrq4vry/Nepih3VxfXl+a9TFGoIiIoiIgIiICIiAqu/NGbz3K0VXfmjN57kiVBiUqNRYlLjWnN3Yt1owLdGmQiBZUUVLbuNk6nhV0qa3cbJ1PCqlR7s9oj3nwlWFp9Zv62qvuz2iPefCVYT+uzf9UT08HfXk7ZLZIx00bJCBhEnpHmzHRxq1zK0oDU1pXPmW9y+S1hskj5oYo4nthlj84J8YlBYWg4CfWdkcqDmXW1Sy2YvrHUF7iHV2Ek6KYLbO9jmmEDECK4wKVFK0ouup/lw7rPSf5FNGGbL8be5enAXlbitDbLFPLOQ0AhxpwjhApUAc5UuxeWFjme2KNz3PfXCMBbWgqczQaArnnZt6ul0s8sO7HG2R6CijW7TpH1VGfLqwioL35ZHgFT23nHOZI2YgYS0PrQamQClD/kKxLGup0s8J+7HTvEu9q4o7/suES72rijv+ytc4lXVxfXl+a9S1Euvi+vL816lqNQRERRERAREQEREBVl+aM3nuVmqXynic5rA17oziPCbgJpTSjwR+SRKjxkDUgdK7NtLB+JvaF5iO47Tic70wjEaisMbjTnNKdiki6bXsvAjdBD9lph6IW1nKO1bC2t5u1ed/Y9s/xKQf8PZ/7Vj9i23/ABOb/wCPZv7ENvSi2s5R2hbNtbDtH5Ly7rktv+KzD/h7L/y1zNwW06XvaOiz2Q//AJobexbI07Qqi28bJ1PCq+7bgtbHFz7wtEopTCYrLFnUZ1Eddh7V2bZnxvmD5HSVLHAuw1AwAU4LWjZybUG91+0R73eEqdJUkEbPuoN2e0R73eEqS+UN9ap1OTa7eZD0o76sdoe4YWvc2uYAacs+bmVlY4D+KJ45iD9FLjtsf+b+kruy3x8rv6SrupJFZfdkDrPK1sDpS5tBGC5pfmMq7F4+7rheZGiS7ZYWH1pBI6QtyqODi5aDpX0pt5Rcp/pK2N5R5UJyOfBOYWLjuvV0fk3pYXHH3/v8V81b5MyP4Ru8CtdZ3tORIFQDlWleleju+xyxS2qeRrg1+Cg4JLyJJKUHMHjtXqJbxYQQC4EggHCcjyqttby9pBly1PBeMhny9yTHSdb5OXVmr+fzXKK3/wDkzHoZ/cpDrZjYWeakbtq4NFcxlkSqmGzn8Mpdz4Ju/EpcUcg/E120VZNl2PzzW680q/uvi+vL8xylrz8VrtLBRvmaZni5dSanVx5V2st5SuNC6E8zWvr4lnTfdF0ihXdazLiqAMJplXY5zf8ASpqjQiIgIiICIiAqu/NGbz3K0VVfujN57kS8IkSlMUSJSo1pzdgxvIOwLYRt91vYFhq3CNDWjkHYtlhFFZVNbuNk3M7lcqlt3GybmdyqVxuv2iPe7wlTZwKGv6zKhXX7RHvd4Sptp0O76lE9INWjaF0aW+8FWRtpJTlBH5V+inxsJ2rTEbhkY/E0dK6M82NHt7VmCLCSSTSh0rzKe2LnKlrUiC17CaB7TTkK2JbsKhvjrajQmj4WuqRnwXOClPwtqC9tRlTbVBPeFGfC33R2KQZW+83tC5ucOUdoUW6cWsA0AUyz/fuUYqRZnDlG3uQjFw6P+J3zJFaqquLR/wATvmSK1Wa3BERFEREBERAVVfujN57laqqv3SPee5EvCHEpUaixKTGtOaQ1bBaNW6NMrKwsqKyFS27jZNzPCroKlt3GybmeFVK43X7RHvd4XKZaCBUnk+pUK6vaI+t4Sp0wrWvJ9SjPpUiN2MODSRnpTaDylS4iR+F35fdR6EvDcRAzrTLYSp0cfOe0rVSOsMgrmHDoUlk7ToSegrhgaMziIGwVJ7FEa8BxAEuGuIENd6tBwaU1qD0HXYstOkwPpAkwuLfNYK0/FjJp2FcrXZA4ueC4baFp2DlXZshdM0AvDTFiwmo4WMiueegUqZnBOZV3pNbUlrsTqGsgaDtqYz0OBFNq5mzybHMNdM9V38srb5qJgGAGSShLm4w1ga4uJbt2DpXiWX9ifZyWw5GGOQ4eFic443MzoACGdoXLL5Mxy7a9PT/p3U6nT+pjx5+z14s0o1aCpd1WZ/nGuIpQnwn7qzZSg3LtB9+5drnXknTm2txaP+J3zJFaqquHR/xO+ZIrVYrtBERRRERAREQFVX7pHvPcrVVV/fw957kiXhCiUpiixKUxac3dq3WjVuEaZWVhZRWVS27jZNzPCrpUlu42Tczwolcbq9oj63gKnS7d31Kg3T7RHvd4HKfJqd31KJ6QCzhB3IR2VU9jaKlvO3eZc2pyrwgGlxI31FB2rb/xGxruE04XaEVJDvdcKZf9uVdOzK8Ry+phLq1euadi0McuIUe0N2gtJd0OxUHYol2XsJnlmECgxMcDiDhUV1AIIr38is55gwVJA5BtNNaDasWWcumNmU3ESJhM2I7GuYDzNLD3uK5Wy8KOdHhFAQCa57DoozLXOGSOwMa4PkbCCcQcHFjhjIyBJJHMKJ6I6Rjp3HC4uc4spWmFxaBWvIApjZeUy3r9rW+W2a0twzigAdQk4aE00IPMF420eTVk8yx0czw6ORz2kuafOcNtA4bmgVFNxV9fV1STtDdKVzGdarz8nkrOCyjuCwg7dhXHq4W5+Mdzw+h8bqydLz1bjfPj1/1fQ4bQzCOENF3s1pYSGhwJNaDoVAySgzyoKZ5d67XXnMw78+qV6bhNPmzqXa8uLR/xO+ZIrVVVw6P+J3zJFarlXeCIiKIiICIiAqm/tI957lbKpv8A/h7z3BIl4QoVKYosKlMWnNIatwubVuEabLIWAshFZCpLfxsm5nhV2FR2/jZNzPCiVyun2iPreBynyand9SoF0e0R9bwOU9+p/W0onp5i/rummkbJEGnCC0tc7DXM0OnP3KE+4rYHBwa1+wguoGmuorqvTWmcszDQWj1jipTloKZlQ5PKVjSMT2MxOpSmYOZoKnPROp836EkycP0eHUtuvN8tLpuuezlr6Bzs8QqaUOtKmndorV/n3MfjDSXBwYKAYKjYdSedcbHfocDm0gE4XHLEBu1zqOhb2e/w9zA0scXvDMA2VNNeZcb8zDKyXmu+PR7Z4ccMvmiCwB5djDcXI5m3c0dql2d7xEGOaBUVdnWhJxH8yrV44Tdzu9q0tY4Dv1tXU7VbettZZwwvBON2EUpr071varRDGGmR4YHnC2tc3cigXzKXPkFCWxxljeCHfvZG5Ec/qgdKo33l6VGxsjaOhjfI+pLKWltQ0UGyrK0/zBdZjLpyuVm/s9e6Bp5F0ssIachy9yg3Jbm2iFkrcg8Yqch0I6CCOhWUOvb3LnXWSMXDo/4nfMkVqqq4fVf8TvmSK1WW4IiIoiIgIiICqb//AIe89wVsqjyg/h7z3BIl4QoVLjUKFS41WElq3C5tXQKqyFsFgLIUVkKjt/GybmeFXao7fxsm5nhVSuV0e0R9bwOU+U0J3fUqBc/tEfW8Dl0vvi5PgP1T2z6cLweaUEbnZ6jKlV5yazwVDnWYksJx8E0LdoIORFQDTTRWUVrmOkEBHO3/AKlOjnk2wRdAH3XPrfG+rrd1ow6vap6WV/rxlkdSGNBdHTLZhOQ1y5yl0Ms1me10THMka7KoLSWHIgtoBQt20rt1zV36S/8AkjoJHcthaTthP9bwuX6L90u+NfZr9R40sv2kCWmg0NByg0/XSsyW3EC3LPfvVb6SNsMn/uSLMdrYTTzbwdKl5IHQV6+1iZ/yzb/Xm+OH/SvO3cAfPmgP71uu0ecAK9FbyCbQeQsIz1o1p3Lzd0mrLQdKSVPQ+pXTHhzy5X/kwAIqAADFLkP/AFHK9h+/cqLyVIMQI2ul+a5XsWvb3LllzXbHiMXD6rvid82RWiq7i9V3xP8AmyK0WG4IiIoiIgIiICqPKHSPee5W6p/KLSPee5WJeECFS4yoURUqMowlsK6BcWFdWlVW4WVhKorNVRW7jZNzPCrolUlt42TczwozWlz+0R9bwOXe9hUOHKx31XC5/aI+t4HJfU4a9jXeq9r8WRJqCKd5VnLN4UUKnR1URtnsQrhc8HaMUrfzJopDYIMw6aSKhpQknP8AOi6d0c+10x87v10roxx97vXEXZEcxbJO1o/0rIuobLYelzP7U7jsdxMeU9qw123nXL9kv2WxnSWnuC2bZJIiMUzZQ8ltAAKEMc6p5c2gbNU7onZUgHgSKmu00ZLlrWuyvYraSB9C2mR12KGLEWNcADwunuWpYzqpHk/acEdA3Qu1PvOLvqrWx3i50jWYW0JPL7pP0VNYYsDC1SLrdWdm8+EqZSea3jlfEehuL1XfE75sitFV3D6rvif82RWi870wRERRERAREQFTeUeke93crlU3lJpHvd3KxLwrYipUZUOIqTGUZS2FdmlR2FdWlUdqrBK1BQlBklUls42TqeFXBKprWf3knU8KJWLm9pj63gctL+dR8ZyNA/XPaFtc3tMfW8Dlpf4rhPJULWPLOX9rzkltFc2sOfIpDrQ19asaS41rTUlRZbA52i6WazvY9pINAc1OpjbXOaWcjRFHicxu7MLSwzsdqz8yuF8Wh8hAaDQcy2u+MjUUVw3vyZaW2CP3fzKw1rQ9mEEZu5/wOWmNIncNnW8Dl0vDOPK+cBU70EbTsR2p3rLVxehzksjHagLnZruYx4eAKjTuUsLYFNmoxcPqu+J/zZFaKquD1XfE/wCbIrVZrcEREUREQEREBUvlLpHvPcrpUvlLpHvd3KxLwqo1JjKixqQxGUppXVpUdi6tVHUFZquYWyDNVT2s/vZOp4VbqmtR/eydTwolLm9pj63gcrZjKgghjhXRzcX1VTcmdpj5sRO7AV6GG6WNldKXOeDhMcTgzBAQCCWUaHVdiNcRPNRKuM8IvojPci/oI/1LQWWI5YIieQEj7q6MTfdHYnmm8gU2vaozYov5TP6z/agsEX8vsd/srk2WPXCN61fYYjqwHfmrtO1Tmwxe7J0Ob91ydYI28NokqK0rhI0I2GuivfQ2c46VAviAsjLmRyS7HMaGvdSuxpIr/sncnZ/DmHBxNCN20b1uAo7rIRTNw2gPGPPpz7HBA6RuwnnBx9JDqEbgSipayFHjtQJpTPkGTqcpY6hHYu7HtOhz5ND2IFweq74n/NkVqqryf9V3xP8AmyK1Wa1BERFEREBERAVP5RxPcIy1jnUJxYRiIqOQZq4RB5FkL/ceN7HN8QC6Co1y6QvVIrtnteZZIOUdq7tKvi0HUArmbNGdWMPVCbNKgFZVr6JH/LZ/SPssehRfyo/6W/ZNmlZVVrbO6WeVjKZYMR2NBbtXpTYov5bOwLaCzsZXAxramrqACppSp5TQDsTZ2uNgsDIRRoqT6zjq77DmUtEUaEREBERAREQYIB1XF9ladlNy7ogr57BUUIDxyEDuKhWiz4AXAuGEF2F3CBoK/iz7CFerBCu00rbjjLWuBNTUk7My955TyqzWrI2ipAAJ1IFK71sos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7580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1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214802" y="828000"/>
            <a:ext cx="4421492" cy="3615958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Blip>
                <a:blip r:embed="rId3"/>
              </a:buBlip>
            </a:pPr>
            <a:r>
              <a:rPr lang="el-GR" sz="1700" i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"Η θερμότητα από μόνη της δεν μπορεί να μεταδοθεί από ένα ψυχρότερο σώμα σ’ ένα θερμότερο, χωρίς τη δαπάνη εξωτερικού έργου</a:t>
            </a:r>
            <a:r>
              <a:rPr lang="el-GR" sz="1700" i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." </a:t>
            </a:r>
          </a:p>
          <a:p>
            <a:pPr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Blip>
                <a:blip r:embed="rId3"/>
              </a:buBlip>
            </a:pPr>
            <a:r>
              <a:rPr lang="el-G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1700" u="sng" dirty="0">
                <a:latin typeface="Calibri" panose="020F0502020204030204" pitchFamily="34" charset="0"/>
                <a:cs typeface="Calibri" panose="020F0502020204030204" pitchFamily="34" charset="0"/>
              </a:rPr>
              <a:t>διατύπωση</a:t>
            </a:r>
            <a:r>
              <a:rPr lang="el-GR" sz="1700" dirty="0">
                <a:latin typeface="Calibri" panose="020F0502020204030204" pitchFamily="34" charset="0"/>
                <a:cs typeface="Calibri" panose="020F0502020204030204" pitchFamily="34" charset="0"/>
              </a:rPr>
              <a:t> αυτή αναφέρεται στις </a:t>
            </a:r>
            <a:r>
              <a:rPr lang="el-G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ψυκτικές</a:t>
            </a:r>
            <a:r>
              <a:rPr lang="el-G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μηχανές</a:t>
            </a:r>
            <a:r>
              <a:rPr lang="el-G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  <a:buClrTx/>
              <a:buNone/>
            </a:pPr>
            <a:endParaRPr lang="el-GR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8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214802" y="162000"/>
            <a:ext cx="8730000" cy="492443"/>
          </a:xfrm>
          <a:prstGeom prst="rect">
            <a:avLst/>
          </a:prstGeom>
          <a:solidFill>
            <a:srgbClr val="008000"/>
          </a:solidFill>
          <a:ln>
            <a:solidFill>
              <a:srgbClr val="DAF5B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sz="2600" b="1" baseline="30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Θερμοδυναμικός Νόμος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</a:t>
            </a:r>
            <a:r>
              <a:rPr lang="el-G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Ψυκτικές Μηχανές</a:t>
            </a:r>
            <a:r>
              <a:rPr lang="el-G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)</a:t>
            </a:r>
            <a:r>
              <a:rPr lang="el-G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  <a:endParaRPr lang="el-GR" sz="2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11573"/>
            <a:ext cx="3655861" cy="27867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7882" y="84355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i="1" u="sng" dirty="0" smtClean="0">
                <a:latin typeface="+mj-lt"/>
              </a:rPr>
              <a:t>Παράδειγμα</a:t>
            </a:r>
            <a:endParaRPr lang="el-GR" b="1" i="1" u="sng" dirty="0">
              <a:latin typeface="+mj-lt"/>
            </a:endParaRPr>
          </a:p>
        </p:txBody>
      </p:sp>
      <p:sp>
        <p:nvSpPr>
          <p:cNvPr id="2" name="AutoShape 2" descr="data:image/jpeg;base64,/9j/4AAQSkZJRgABAQAAAQABAAD/2wCEAAkGBxAQEhIQEBAQEBUQFRUQDxAVFRUQFhAPFRUYFhUVFRUYHSghGBolGxUVITEhJSkrLi4uFx8zODMtNygtLi0BCgoKDg0OGxAPFy4fHx0tKystLS0tKy0tLS0tKy0tMi0tKy0rLS4tLS0tLTctKy0tLSsrKy0vMSwtMSstKy4tLf/AABEIAOEA4QMBIgACEQEDEQH/xAAbAAEAAgMBAQAAAAAAAAAAAAAABAUBAgMGB//EAEoQAAEDAQUCCQoDBgQEBwAAAAEAAgMRBAUSITFBcSIzUWGBgpGxsgYTFDI0UnKzwdFCofAVI0NTktJVYsLhhNPi8RZjc5OUosP/xAAZAQEBAQEBAQAAAAAAAAAAAAAAAQIDBAX/xAAoEQEBAAIBBAEDAwUAAAAAAAAAAQIRMQMSIUEEE6HBFCJhBTJRcfD/2gAMAwEAAhEDEQA/APuKIiAiIgIlVjEOUIMotcY5R2rHnW+8O0IN0WnnW+83tCGZvvN7Qg3Raeeb7ze0IyVrqgOBI1AINK6V5EG6IiAiIgIiICIiAiLBNNUGUWrXA5gg7Ms8xqtkBERAREQEREBERAVVfzyAzXU1puVqqu/dGbz3JEvCtZINpptzyrTepWKo4LmjeK5bqhR413ZGDqAehac27hlkQDTXn5aLg9r8TSHtDR67cNS7XR1ctmw6KW2Fvut7AtxZ2e43sCi6RXnkc0b8/wAqrliFC0uBJNMhTgnZ2KyEDPcb2BdAKaZKmlf5snRrj0U8VFWRxvimndXCXFhFDoMAGa9IqW3cbL1PChpLu2+HOe2J7al2QcMtBXMdGxWnpTPe715i7PaI958JU+WXBk7A3YCXUr2qaWZeFt6bH74WPTovfb2rzvo0R1d/9h9KLsLJF735B3eU1V7ovPT4vfb2ham8Yf5je0fdUX7Ks9akurWvrSDPcJKLv6JD73jHTk7VTVXcWv7Th99vaFu+07QKjWtaZdipXWSz6uwOI/E7zjjlpmSu9otXBwscCaCjQNRpqVZEuUd5be86Ub+f5qP538TiTTbquMUbzrgb2yHorQA9BXeez0YXF73HShIpqNgACrPmrC6R+768vzXqYod1cX15fmvUxZbgiIiiIiAiIgIiICq780ZvPcrRVd+aM3nuRKgRKTGo0SlRrTm7tXQLRi6BGmQiBFFZCpbbxsnU8KulS23jZOp4VUqPdntEe8+EqbeUQc5oP6zUO7PaI958JU28HEFpAJ5htzCJ6eXtpcCWhxyJAqabVtDU/jdTlrmtp4XPc5wAFSciaEb12ZZ6V9UUFTmcgNpy/Ndnm1WWsqfWPPiK7xxDLXl9Y67Pqo7MGolhPPiJ+iksnjH8SPoKo2dE0616HOb3KTZIwA4jlaNScjXady4ecB0cztH62qTZjwXaatrQ15afVTLhrDlMiXa1cUd/2XCJdrTxR3/ZcK9ESrq4vry/Nepih3VxfXl+a9TFGoIiIoiIgIiICIiAqu/NGbz3K0VXfmjN57kiVBiUqNRYlLjWnN3Yt1owLdGmQiBZUUVLbuNk6nhV0qa3cbJ1PCqlR7s9oj3nwlWFp9Zv62qvuz2iPefCVYT+uzf9UT08HfXk7ZLZIx00bJCBhEnpHmzHRxq1zK0oDU1pXPmW9y+S1hskj5oYo4nthlj84J8YlBYWg4CfWdkcqDmXW1Sy2YvrHUF7iHV2Ek6KYLbO9jmmEDECK4wKVFK0ouup/lw7rPSf5FNGGbL8be5enAXlbitDbLFPLOQ0AhxpwjhApUAc5UuxeWFjme2KNz3PfXCMBbWgqczQaArnnZt6ul0s8sO7HG2R6CijW7TpH1VGfLqwioL35ZHgFT23nHOZI2YgYS0PrQamQClD/kKxLGup0s8J+7HTvEu9q4o7/suES72rijv+ytc4lXVxfXl+a9S1Euvi+vL816lqNQRERRERAREQEREBVl+aM3nuVmqXynic5rA17oziPCbgJpTSjwR+SRKjxkDUgdK7NtLB+JvaF5iO47Tic70wjEaisMbjTnNKdiki6bXsvAjdBD9lph6IW1nKO1bC2t5u1ed/Y9s/xKQf8PZ/7Vj9i23/ABOb/wCPZv7ENvSi2s5R2hbNtbDtH5Ly7rktv+KzD/h7L/y1zNwW06XvaOiz2Q//AJobexbI07Qqi28bJ1PCq+7bgtbHFz7wtEopTCYrLFnUZ1Eddh7V2bZnxvmD5HSVLHAuw1AwAU4LWjZybUG91+0R73eEqdJUkEbPuoN2e0R73eEqS+UN9ap1OTa7eZD0o76sdoe4YWvc2uYAacs+bmVlY4D+KJ45iD9FLjtsf+b+kruy3x8rv6SrupJFZfdkDrPK1sDpS5tBGC5pfmMq7F4+7rheZGiS7ZYWH1pBI6QtyqODi5aDpX0pt5Rcp/pK2N5R5UJyOfBOYWLjuvV0fk3pYXHH3/v8V81b5MyP4Ru8CtdZ3tORIFQDlWleleju+xyxS2qeRrg1+Cg4JLyJJKUHMHjtXqJbxYQQC4EggHCcjyqttby9pBly1PBeMhny9yTHSdb5OXVmr+fzXKK3/wDkzHoZ/cpDrZjYWeakbtq4NFcxlkSqmGzn8Mpdz4Ju/EpcUcg/E120VZNl2PzzW680q/uvi+vL8xylrz8VrtLBRvmaZni5dSanVx5V2st5SuNC6E8zWvr4lnTfdF0ihXdazLiqAMJplXY5zf8ASpqjQiIgIiICIiAqu/NGbz3K0VVfujN57kS8IkSlMUSJSo1pzdgxvIOwLYRt91vYFhq3CNDWjkHYtlhFFZVNbuNk3M7lcqlt3GybmdyqVxuv2iPe7wlTZwKGv6zKhXX7RHvd4Sptp0O76lE9INWjaF0aW+8FWRtpJTlBH5V+inxsJ2rTEbhkY/E0dK6M82NHt7VmCLCSSTSh0rzKe2LnKlrUiC17CaB7TTkK2JbsKhvjrajQmj4WuqRnwXOClPwtqC9tRlTbVBPeFGfC33R2KQZW+83tC5ucOUdoUW6cWsA0AUyz/fuUYqRZnDlG3uQjFw6P+J3zJFaqquLR/wATvmSK1Wa3BERFEREBERAVVfujN57laqqv3SPee5EvCHEpUaixKTGtOaQ1bBaNW6NMrKwsqKyFS27jZNzPCroKlt3GybmeFVK43X7RHvd4XKZaCBUnk+pUK6vaI+t4Sp0wrWvJ9SjPpUiN2MODSRnpTaDylS4iR+F35fdR6EvDcRAzrTLYSp0cfOe0rVSOsMgrmHDoUlk7ToSegrhgaMziIGwVJ7FEa8BxAEuGuIENd6tBwaU1qD0HXYstOkwPpAkwuLfNYK0/FjJp2FcrXZA4ueC4baFp2DlXZshdM0AvDTFiwmo4WMiueegUqZnBOZV3pNbUlrsTqGsgaDtqYz0OBFNq5mzybHMNdM9V38srb5qJgGAGSShLm4w1ga4uJbt2DpXiWX9ifZyWw5GGOQ4eFic443MzoACGdoXLL5Mxy7a9PT/p3U6nT+pjx5+z14s0o1aCpd1WZ/nGuIpQnwn7qzZSg3LtB9+5drnXknTm2txaP+J3zJFaqquHR/xO+ZIrVYrtBERRRERAREQFVX7pHvPcrVVV/fw957kiXhCiUpiixKUxac3dq3WjVuEaZWVhZRWVS27jZNzPCrpUlu42Tczwolcbq9oj63gKnS7d31Kg3T7RHvd4HKfJqd31KJ6QCzhB3IR2VU9jaKlvO3eZc2pyrwgGlxI31FB2rb/xGxruE04XaEVJDvdcKZf9uVdOzK8Ry+phLq1euadi0McuIUe0N2gtJd0OxUHYol2XsJnlmECgxMcDiDhUV1AIIr38is55gwVJA5BtNNaDasWWcumNmU3ESJhM2I7GuYDzNLD3uK5Wy8KOdHhFAQCa57DoozLXOGSOwMa4PkbCCcQcHFjhjIyBJJHMKJ6I6Rjp3HC4uc4spWmFxaBWvIApjZeUy3r9rW+W2a0twzigAdQk4aE00IPMF420eTVk8yx0czw6ORz2kuafOcNtA4bmgVFNxV9fV1STtDdKVzGdarz8nkrOCyjuCwg7dhXHq4W5+Mdzw+h8bqydLz1bjfPj1/1fQ4bQzCOENF3s1pYSGhwJNaDoVAySgzyoKZ5d67XXnMw78+qV6bhNPmzqXa8uLR/xO+ZIrVVVw6P+J3zJFarlXeCIiKIiICIiAqm/tI957lbKpv8A/h7z3BIl4QoVKYosKlMWnNIatwubVuEabLIWAshFZCpLfxsm5nhV2FR2/jZNzPCiVyun2iPreBynyand9SoF0e0R9bwOU9+p/W0onp5i/rummkbJEGnCC0tc7DXM0OnP3KE+4rYHBwa1+wguoGmuorqvTWmcszDQWj1jipTloKZlQ5PKVjSMT2MxOpSmYOZoKnPROp836EkycP0eHUtuvN8tLpuuezlr6Bzs8QqaUOtKmndorV/n3MfjDSXBwYKAYKjYdSedcbHfocDm0gE4XHLEBu1zqOhb2e/w9zA0scXvDMA2VNNeZcb8zDKyXmu+PR7Z4ccMvmiCwB5djDcXI5m3c0dql2d7xEGOaBUVdnWhJxH8yrV44Tdzu9q0tY4Dv1tXU7VbettZZwwvBON2EUpr071varRDGGmR4YHnC2tc3cigXzKXPkFCWxxljeCHfvZG5Ec/qgdKo33l6VGxsjaOhjfI+pLKWltQ0UGyrK0/zBdZjLpyuVm/s9e6Bp5F0ssIachy9yg3Jbm2iFkrcg8Yqch0I6CCOhWUOvb3LnXWSMXDo/4nfMkVqqq4fVf8TvmSK1WW4IiIoiIgIiICqb//AIe89wVsqjyg/h7z3BIl4QoVLjUKFS41WElq3C5tXQKqyFsFgLIUVkKjt/GybmeFXao7fxsm5nhVSuV0e0R9bwOU+U0J3fUqBc/tEfW8Dl0vvi5PgP1T2z6cLweaUEbnZ6jKlV5yazwVDnWYksJx8E0LdoIORFQDTTRWUVrmOkEBHO3/AKlOjnk2wRdAH3XPrfG+rrd1ow6vap6WV/rxlkdSGNBdHTLZhOQ1y5yl0Ms1me10THMka7KoLSWHIgtoBQt20rt1zV36S/8AkjoJHcthaTthP9bwuX6L90u+NfZr9R40sv2kCWmg0NByg0/XSsyW3EC3LPfvVb6SNsMn/uSLMdrYTTzbwdKl5IHQV6+1iZ/yzb/Xm+OH/SvO3cAfPmgP71uu0ecAK9FbyCbQeQsIz1o1p3Lzd0mrLQdKSVPQ+pXTHhzy5X/kwAIqAADFLkP/AFHK9h+/cqLyVIMQI2ul+a5XsWvb3LllzXbHiMXD6rvid82RWiq7i9V3xP8AmyK0WG4IiIoiIgIiICqPKHSPee5W6p/KLSPee5WJeECFS4yoURUqMowlsK6BcWFdWlVW4WVhKorNVRW7jZNzPCrolUlt42TczwozWlz+0R9bwOXe9hUOHKx31XC5/aI+t4HJfU4a9jXeq9r8WRJqCKd5VnLN4UUKnR1URtnsQrhc8HaMUrfzJopDYIMw6aSKhpQknP8AOi6d0c+10x87v10roxx97vXEXZEcxbJO1o/0rIuobLYelzP7U7jsdxMeU9qw123nXL9kv2WxnSWnuC2bZJIiMUzZQ8ltAAKEMc6p5c2gbNU7onZUgHgSKmu00ZLlrWuyvYraSB9C2mR12KGLEWNcADwunuWpYzqpHk/acEdA3Qu1PvOLvqrWx3i50jWYW0JPL7pP0VNYYsDC1SLrdWdm8+EqZSea3jlfEehuL1XfE75sitFV3D6rvif82RWi870wRERRERAREQFTeUeke93crlU3lJpHvd3KxLwrYipUZUOIqTGUZS2FdmlR2FdWlUdqrBK1BQlBklUls42TqeFXBKprWf3knU8KJWLm9pj63gctL+dR8ZyNA/XPaFtc3tMfW8Dlpf4rhPJULWPLOX9rzkltFc2sOfIpDrQ19asaS41rTUlRZbA52i6WazvY9pINAc1OpjbXOaWcjRFHicxu7MLSwzsdqz8yuF8Wh8hAaDQcy2u+MjUUVw3vyZaW2CP3fzKw1rQ9mEEZu5/wOWmNIncNnW8Dl0vDOPK+cBU70EbTsR2p3rLVxehzksjHagLnZruYx4eAKjTuUsLYFNmoxcPqu+J/zZFaKquD1XfE/wCbIrVZrcEREUREQEREBUvlLpHvPcrpUvlLpHvd3KxLwqo1JjKixqQxGUppXVpUdi6tVHUFZquYWyDNVT2s/vZOp4VbqmtR/eydTwolLm9pj63gcrZjKgghjhXRzcX1VTcmdpj5sRO7AV6GG6WNldKXOeDhMcTgzBAQCCWUaHVdiNcRPNRKuM8IvojPci/oI/1LQWWI5YIieQEj7q6MTfdHYnmm8gU2vaozYov5TP6z/agsEX8vsd/srk2WPXCN61fYYjqwHfmrtO1Tmwxe7J0Ob91ydYI28NokqK0rhI0I2GuivfQ2c46VAviAsjLmRyS7HMaGvdSuxpIr/sncnZ/DmHBxNCN20b1uAo7rIRTNw2gPGPPpz7HBA6RuwnnBx9JDqEbgSipayFHjtQJpTPkGTqcpY6hHYu7HtOhz5ND2IFweq74n/NkVqqryf9V3xP8AmyK1Wa1BERFEREBERAVP5RxPcIy1jnUJxYRiIqOQZq4RB5FkL/ceN7HN8QC6Co1y6QvVIrtnteZZIOUdq7tKvi0HUArmbNGdWMPVCbNKgFZVr6JH/LZ/SPssehRfyo/6W/ZNmlZVVrbO6WeVjKZYMR2NBbtXpTYov5bOwLaCzsZXAxramrqACppSp5TQDsTZ2uNgsDIRRoqT6zjq77DmUtEUaEREBERAREQYIB1XF9ladlNy7ogr57BUUIDxyEDuKhWiz4AXAuGEF2F3CBoK/iz7CFerBCu00rbjjLWuBNTUk7My955TyqzWrI2ipAAJ1IFK71sos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7814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010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8507288" y="4657725"/>
            <a:ext cx="457200" cy="342900"/>
          </a:xfrm>
        </p:spPr>
        <p:txBody>
          <a:bodyPr/>
          <a:lstStyle/>
          <a:p>
            <a:fld id="{58EEC4BB-A9F8-45B8-9FEC-DF5B254B14E9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14802" y="162000"/>
            <a:ext cx="8730000" cy="523220"/>
          </a:xfrm>
          <a:prstGeom prst="rect">
            <a:avLst/>
          </a:prstGeom>
          <a:solidFill>
            <a:srgbClr val="C5E9CE"/>
          </a:solidFill>
          <a:ln>
            <a:solidFill>
              <a:srgbClr val="21552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Βαθμός Απόδοσης Θερμικής Μηχανής </a:t>
            </a:r>
            <a:endParaRPr lang="el-GR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Θέση περιεχομένου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14802" y="828000"/>
                <a:ext cx="5653342" cy="412001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None/>
                </a:pPr>
                <a:r>
                  <a:rPr lang="el-GR" sz="1800" b="1" i="1" dirty="0" smtClean="0">
                    <a:solidFill>
                      <a:srgbClr val="0000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Βαθμός απόδοσης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μιας </a:t>
                </a:r>
                <a:r>
                  <a:rPr lang="el-GR" sz="18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θερμικής </a:t>
                </a:r>
                <a:r>
                  <a:rPr lang="el-GR" sz="18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μηχανής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ονομάζουμε το πηλίκο </a:t>
                </a: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του ωφέλιμου έργου </a:t>
                </a:r>
                <a:r>
                  <a:rPr lang="el-G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που παράγει η μηχανή, προς τη ενέργεια που δαπανούμε για να λειτουργήσει. </a:t>
                </a:r>
                <a:endPara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l-GR" sz="1800" i="1">
                              <a:latin typeface="Cambria Math"/>
                              <a:cs typeface="Calibri" panose="020F05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/>
                              <a:cs typeface="Calibri" panose="020F0502020204030204" pitchFamily="34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  <a:cs typeface="Calibri" panose="020F0502020204030204" pitchFamily="34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l-GR" sz="1800" b="0" i="0" smtClean="0">
                          <a:latin typeface="Cambria Math"/>
                          <a:cs typeface="Calibri" panose="020F0502020204030204" pitchFamily="34" charset="0"/>
                        </a:rPr>
                        <m:t>   (</m:t>
                      </m:r>
                      <m:r>
                        <a:rPr lang="el-GR" sz="1800" b="0" i="1" smtClean="0">
                          <a:latin typeface="Cambria Math"/>
                          <a:cs typeface="Calibri" panose="020F0502020204030204" pitchFamily="34" charset="0"/>
                        </a:rPr>
                        <m:t>𝜅𝛼𝜃𝛼𝜌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/>
                          <a:cs typeface="Calibri" panose="020F0502020204030204" pitchFamily="34" charset="0"/>
                        </a:rPr>
                        <m:t>ό</m:t>
                      </m:r>
                      <m:r>
                        <a:rPr lang="el-GR" sz="1800" b="0" i="1" smtClean="0">
                          <a:latin typeface="Cambria Math"/>
                          <a:cs typeface="Calibri" panose="020F0502020204030204" pitchFamily="34" charset="0"/>
                        </a:rPr>
                        <m:t>𝜍</m:t>
                      </m:r>
                      <m:r>
                        <a:rPr lang="el-GR" sz="1800" b="0" i="1" smtClean="0">
                          <a:latin typeface="Cambria Math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l-GR" sz="1800" b="0" i="1" smtClean="0">
                          <a:latin typeface="Cambria Math"/>
                          <a:cs typeface="Calibri" panose="020F0502020204030204" pitchFamily="34" charset="0"/>
                        </a:rPr>
                        <m:t>𝛼𝜌𝜄𝜃𝜇</m:t>
                      </m:r>
                      <m:r>
                        <m:rPr>
                          <m:sty m:val="p"/>
                        </m:rPr>
                        <a:rPr lang="el-GR" sz="1800" b="0" i="1" smtClean="0">
                          <a:latin typeface="Cambria Math"/>
                          <a:cs typeface="Calibri" panose="020F0502020204030204" pitchFamily="34" charset="0"/>
                        </a:rPr>
                        <m:t>ό</m:t>
                      </m:r>
                      <m:r>
                        <a:rPr lang="el-GR" sz="1800" b="0" i="1" smtClean="0">
                          <a:latin typeface="Cambria Math"/>
                          <a:cs typeface="Calibri" panose="020F0502020204030204" pitchFamily="34" charset="0"/>
                        </a:rPr>
                        <m:t>𝜍</m:t>
                      </m:r>
                      <m:r>
                        <a:rPr lang="el-GR" sz="1800" b="0" i="0" smtClean="0">
                          <a:latin typeface="Cambria Math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None/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Ισχύει:</a:t>
                </a:r>
                <a:r>
                  <a:rPr lang="en-US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b>
                        <m:r>
                          <a:rPr lang="el-GR" sz="1800" b="0" i="1" smtClean="0">
                            <a:latin typeface="Cambria Math"/>
                            <a:cs typeface="Calibri" panose="020F0502020204030204" pitchFamily="34" charset="0"/>
                          </a:rPr>
                          <m:t>𝜃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  <a:cs typeface="Calibri" panose="020F0502020204030204" pitchFamily="34" charset="0"/>
                      </a:rPr>
                      <m:t>&lt;1</m:t>
                    </m:r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None/>
                </a:pPr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Επειδή : </a:t>
                </a:r>
                <a14:m>
                  <m:oMath xmlns:m="http://schemas.openxmlformats.org/officeDocument/2006/math">
                    <m:r>
                      <a:rPr lang="en-US" sz="1800" b="0" i="1">
                        <a:latin typeface="Cambria Math"/>
                        <a:cs typeface="Calibri" panose="020F0502020204030204" pitchFamily="34" charset="0"/>
                      </a:rPr>
                      <m:t>𝑊</m:t>
                    </m:r>
                    <m:r>
                      <a:rPr lang="en-US" sz="1800" b="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l-GR" sz="18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  <a:cs typeface="Calibri" panose="020F0502020204030204" pitchFamily="34" charset="0"/>
                          </a:rPr>
                          <m:t>h</m:t>
                        </m:r>
                      </m:sub>
                    </m:sSub>
                    <m:r>
                      <a:rPr lang="en-US" sz="1800" b="0" i="1">
                        <a:latin typeface="Cambria Math"/>
                        <a:cs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  <a:cs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1800" b="0" i="1">
                            <a:latin typeface="Cambria Math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l-GR" sz="1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ο βαθμός απόδοσης θα είναι : </a:t>
                </a:r>
                <a:endParaRPr lang="el-G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l-GR" sz="1800" i="1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𝑊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l-GR" sz="1800" b="0" i="1" smtClean="0">
                          <a:solidFill>
                            <a:prstClr val="black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1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l-GR" sz="1800" b="0" i="1" smtClean="0">
                          <a:solidFill>
                            <a:prstClr val="black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l-GR" sz="1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l-GR" sz="1800" b="0" i="1" smtClean="0">
                          <a:solidFill>
                            <a:prstClr val="black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l-GR" sz="1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Calibri" panose="020F0502020204030204" pitchFamily="34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l-GR" sz="1800" b="0" i="1" smtClean="0">
                          <a:solidFill>
                            <a:prstClr val="black"/>
                          </a:solidFill>
                          <a:latin typeface="Cambria Math"/>
                          <a:cs typeface="Calibri" panose="020F0502020204030204" pitchFamily="34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l-GR" sz="18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l-GR" sz="1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14802" y="828000"/>
                <a:ext cx="5653342" cy="4120014"/>
              </a:xfrm>
              <a:blipFill rotWithShape="1">
                <a:blip r:embed="rId2"/>
                <a:stretch>
                  <a:fillRect l="-862" t="-444" r="-8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Ομάδα 9"/>
          <p:cNvGrpSpPr/>
          <p:nvPr/>
        </p:nvGrpSpPr>
        <p:grpSpPr>
          <a:xfrm>
            <a:off x="5992052" y="1205520"/>
            <a:ext cx="2952750" cy="2952328"/>
            <a:chOff x="5256213" y="1052513"/>
            <a:chExt cx="2952750" cy="2952328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300788" y="3284116"/>
              <a:ext cx="1692275" cy="720725"/>
            </a:xfrm>
            <a:prstGeom prst="rect">
              <a:avLst/>
            </a:prstGeom>
            <a:solidFill>
              <a:srgbClr val="0000FF"/>
            </a:solidFill>
            <a:ln w="19050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6551613" y="1952625"/>
              <a:ext cx="900112" cy="677863"/>
              <a:chOff x="4127" y="1230"/>
              <a:chExt cx="567" cy="427"/>
            </a:xfrm>
          </p:grpSpPr>
          <p:sp>
            <p:nvSpPr>
              <p:cNvPr id="28" name="Rectangle 13"/>
              <p:cNvSpPr>
                <a:spLocks noChangeArrowheads="1"/>
              </p:cNvSpPr>
              <p:nvPr/>
            </p:nvSpPr>
            <p:spPr bwMode="auto">
              <a:xfrm>
                <a:off x="4127" y="1230"/>
                <a:ext cx="567" cy="45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9" name="Rectangle 14"/>
              <p:cNvSpPr>
                <a:spLocks noChangeArrowheads="1"/>
              </p:cNvSpPr>
              <p:nvPr/>
            </p:nvSpPr>
            <p:spPr bwMode="auto">
              <a:xfrm>
                <a:off x="4127" y="1612"/>
                <a:ext cx="567" cy="45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/>
            </p:nvSpPr>
            <p:spPr bwMode="auto">
              <a:xfrm>
                <a:off x="4127" y="1275"/>
                <a:ext cx="46" cy="341"/>
              </a:xfrm>
              <a:prstGeom prst="rect">
                <a:avLst/>
              </a:prstGeom>
              <a:gradFill rotWithShape="1">
                <a:gsLst>
                  <a:gs pos="0">
                    <a:srgbClr val="BBE0E3">
                      <a:gamma/>
                      <a:shade val="0"/>
                      <a:invGamma/>
                    </a:srgbClr>
                  </a:gs>
                  <a:gs pos="50000">
                    <a:srgbClr val="BBE0E3"/>
                  </a:gs>
                  <a:gs pos="100000">
                    <a:srgbClr val="BBE0E3">
                      <a:gamma/>
                      <a:shade val="0"/>
                      <a:invGamma/>
                    </a:srgbClr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31" name="Rectangle 16"/>
              <p:cNvSpPr>
                <a:spLocks noChangeArrowheads="1"/>
              </p:cNvSpPr>
              <p:nvPr/>
            </p:nvSpPr>
            <p:spPr bwMode="auto">
              <a:xfrm>
                <a:off x="4558" y="1271"/>
                <a:ext cx="46" cy="341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0" scaled="1"/>
              </a:gra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32" name="Rectangle 17"/>
              <p:cNvSpPr>
                <a:spLocks noChangeArrowheads="1"/>
              </p:cNvSpPr>
              <p:nvPr/>
            </p:nvSpPr>
            <p:spPr bwMode="auto">
              <a:xfrm>
                <a:off x="4173" y="1275"/>
                <a:ext cx="385" cy="341"/>
              </a:xfrm>
              <a:prstGeom prst="rect">
                <a:avLst/>
              </a:prstGeom>
              <a:pattFill prst="pct5">
                <a:fgClr>
                  <a:srgbClr val="A50021"/>
                </a:fgClr>
                <a:bgClr>
                  <a:srgbClr val="FFFFFF"/>
                </a:bgClr>
              </a:patt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grpSp>
          <p:nvGrpSpPr>
            <p:cNvPr id="13" name="Group 47"/>
            <p:cNvGrpSpPr>
              <a:grpSpLocks/>
            </p:cNvGrpSpPr>
            <p:nvPr/>
          </p:nvGrpSpPr>
          <p:grpSpPr bwMode="auto">
            <a:xfrm>
              <a:off x="7308850" y="2060575"/>
              <a:ext cx="900113" cy="431800"/>
              <a:chOff x="4604" y="1298"/>
              <a:chExt cx="567" cy="272"/>
            </a:xfrm>
          </p:grpSpPr>
          <p:sp>
            <p:nvSpPr>
              <p:cNvPr id="24" name="Oval 18"/>
              <p:cNvSpPr>
                <a:spLocks noChangeArrowheads="1"/>
              </p:cNvSpPr>
              <p:nvPr/>
            </p:nvSpPr>
            <p:spPr bwMode="auto">
              <a:xfrm>
                <a:off x="4876" y="1298"/>
                <a:ext cx="295" cy="2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5018" y="1427"/>
                <a:ext cx="23" cy="23"/>
              </a:xfrm>
              <a:prstGeom prst="ellipse">
                <a:avLst/>
              </a:prstGeom>
              <a:noFill/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6" name="Oval 22"/>
              <p:cNvSpPr>
                <a:spLocks noChangeArrowheads="1"/>
              </p:cNvSpPr>
              <p:nvPr/>
            </p:nvSpPr>
            <p:spPr bwMode="auto">
              <a:xfrm>
                <a:off x="4989" y="1344"/>
                <a:ext cx="45" cy="45"/>
              </a:xfrm>
              <a:prstGeom prst="ellipse">
                <a:avLst/>
              </a:prstGeom>
              <a:solidFill>
                <a:srgbClr val="000000"/>
              </a:solidFill>
              <a:ln w="12700" algn="ctr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7" name="Line 20"/>
              <p:cNvSpPr>
                <a:spLocks noChangeShapeType="1"/>
              </p:cNvSpPr>
              <p:nvPr/>
            </p:nvSpPr>
            <p:spPr bwMode="auto">
              <a:xfrm flipV="1">
                <a:off x="4604" y="1366"/>
                <a:ext cx="408" cy="68"/>
              </a:xfrm>
              <a:prstGeom prst="line">
                <a:avLst/>
              </a:prstGeom>
              <a:noFill/>
              <a:ln w="38100">
                <a:solidFill>
                  <a:srgbClr val="4D4D4D"/>
                </a:solidFill>
                <a:round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sp>
          <p:nvSpPr>
            <p:cNvPr id="14" name="AutoShape 23"/>
            <p:cNvSpPr>
              <a:spLocks noChangeArrowheads="1"/>
            </p:cNvSpPr>
            <p:nvPr/>
          </p:nvSpPr>
          <p:spPr bwMode="auto">
            <a:xfrm>
              <a:off x="5688013" y="1449388"/>
              <a:ext cx="576262" cy="865187"/>
            </a:xfrm>
            <a:prstGeom prst="curvedRightArrow">
              <a:avLst>
                <a:gd name="adj1" fmla="val 30028"/>
                <a:gd name="adj2" fmla="val 60055"/>
                <a:gd name="adj3" fmla="val 33333"/>
              </a:avLst>
            </a:prstGeom>
            <a:solidFill>
              <a:srgbClr val="FF000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5" name="AutoShape 25"/>
            <p:cNvSpPr>
              <a:spLocks noChangeArrowheads="1"/>
            </p:cNvSpPr>
            <p:nvPr/>
          </p:nvSpPr>
          <p:spPr bwMode="auto">
            <a:xfrm>
              <a:off x="6732588" y="2492374"/>
              <a:ext cx="431512" cy="864000"/>
            </a:xfrm>
            <a:prstGeom prst="downArrow">
              <a:avLst>
                <a:gd name="adj1" fmla="val 50000"/>
                <a:gd name="adj2" fmla="val 27114"/>
              </a:avLst>
            </a:prstGeom>
            <a:solidFill>
              <a:srgbClr val="FF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sp>
          <p:nvSpPr>
            <p:cNvPr id="16" name="AutoShape 26"/>
            <p:cNvSpPr>
              <a:spLocks noChangeArrowheads="1"/>
            </p:cNvSpPr>
            <p:nvPr/>
          </p:nvSpPr>
          <p:spPr bwMode="auto">
            <a:xfrm>
              <a:off x="7164388" y="2133600"/>
              <a:ext cx="396875" cy="360363"/>
            </a:xfrm>
            <a:prstGeom prst="rightArrow">
              <a:avLst>
                <a:gd name="adj1" fmla="val 50000"/>
                <a:gd name="adj2" fmla="val 27533"/>
              </a:avLst>
            </a:prstGeom>
            <a:solidFill>
              <a:srgbClr val="FF0000"/>
            </a:solidFill>
            <a:ln w="1587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2000" b="0" i="1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  <p:grpSp>
          <p:nvGrpSpPr>
            <p:cNvPr id="17" name="Group 45"/>
            <p:cNvGrpSpPr>
              <a:grpSpLocks/>
            </p:cNvGrpSpPr>
            <p:nvPr/>
          </p:nvGrpSpPr>
          <p:grpSpPr bwMode="auto">
            <a:xfrm>
              <a:off x="6156325" y="1052513"/>
              <a:ext cx="1944688" cy="720725"/>
              <a:chOff x="3878" y="663"/>
              <a:chExt cx="1225" cy="454"/>
            </a:xfrm>
          </p:grpSpPr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3969" y="663"/>
                <a:ext cx="1043" cy="454"/>
              </a:xfrm>
              <a:prstGeom prst="rect">
                <a:avLst/>
              </a:prstGeom>
              <a:solidFill>
                <a:srgbClr val="FF0000"/>
              </a:solidFill>
              <a:ln w="19050" algn="ctr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2000" b="0" i="1" u="none" strike="noStrike" kern="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  <p:sp>
            <p:nvSpPr>
              <p:cNvPr id="23" name="Rectangle 27"/>
              <p:cNvSpPr>
                <a:spLocks noChangeArrowheads="1"/>
              </p:cNvSpPr>
              <p:nvPr/>
            </p:nvSpPr>
            <p:spPr bwMode="auto">
              <a:xfrm>
                <a:off x="3878" y="731"/>
                <a:ext cx="1225" cy="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3600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+mj-lt"/>
                    <a:sym typeface="Webdings" pitchFamily="18" charset="2"/>
                  </a:rPr>
                  <a:t>Θερμή δεξαμενή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(</a:t>
                </a:r>
                <a:r>
                  <a:rPr kumimoji="0" lang="el-GR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Τ</a:t>
                </a:r>
                <a:r>
                  <a:rPr kumimoji="0" lang="en-US" sz="16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h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Arial" charset="0"/>
                    <a:sym typeface="Webdings" pitchFamily="18" charset="2"/>
                  </a:rPr>
                  <a:t>)</a:t>
                </a:r>
                <a:endParaRPr kumimoji="0" lang="el-G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ingdings" pitchFamily="2" charset="2"/>
                </a:endParaRPr>
              </a:p>
            </p:txBody>
          </p:sp>
        </p:grp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5256213" y="1700213"/>
              <a:ext cx="396875" cy="3349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Q</a:t>
              </a:r>
              <a:r>
                <a:rPr kumimoji="0" lang="en-US" sz="2200" b="1" i="1" u="none" strike="noStrike" kern="0" cap="none" spc="0" normalizeH="0" baseline="-2500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h</a:t>
              </a:r>
              <a:endParaRPr kumimoji="0" lang="el-GR" sz="2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6408341" y="2778783"/>
              <a:ext cx="396875" cy="334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Q</a:t>
              </a:r>
              <a:r>
                <a:rPr kumimoji="0" lang="en-US" sz="2200" b="1" i="1" u="none" strike="noStrike" kern="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c</a:t>
              </a:r>
              <a:endParaRPr kumimoji="0" lang="el-GR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7488238" y="2457450"/>
              <a:ext cx="396875" cy="3349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1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W</a:t>
              </a:r>
              <a:endParaRPr kumimoji="0" lang="el-GR" sz="2200" b="1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sym typeface="Wingdings" pitchFamily="2" charset="2"/>
              </a:endParaRPr>
            </a:p>
          </p:txBody>
        </p:sp>
        <p:sp>
          <p:nvSpPr>
            <p:cNvPr id="21" name="Rectangle 31"/>
            <p:cNvSpPr>
              <a:spLocks noChangeArrowheads="1"/>
            </p:cNvSpPr>
            <p:nvPr/>
          </p:nvSpPr>
          <p:spPr bwMode="auto">
            <a:xfrm>
              <a:off x="6156325" y="3356769"/>
              <a:ext cx="1944688" cy="563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tIns="0" rIns="0" bIns="3600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14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+mj-lt"/>
                  <a:sym typeface="Webdings" pitchFamily="18" charset="2"/>
                </a:rPr>
                <a:t>Ψυχρή δεξαμενή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ebdings" pitchFamily="18" charset="2"/>
                </a:rPr>
                <a:t>(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T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c</a:t>
              </a:r>
              <a:r>
                <a:rPr kumimoji="0" lang="en-US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 &lt;</a:t>
              </a:r>
              <a:r>
                <a:rPr kumimoji="0" lang="el-GR" sz="16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 Τ</a:t>
              </a:r>
              <a:r>
                <a:rPr kumimoji="0" lang="en-US" sz="1600" b="0" i="1" u="none" strike="noStrike" kern="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sym typeface="Webdings" pitchFamily="18" charset="2"/>
                </a:rPr>
                <a:t>h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" charset="0"/>
                  <a:sym typeface="Webdings" pitchFamily="18" charset="2"/>
                </a:rPr>
                <a:t>)</a:t>
              </a:r>
              <a:endParaRPr kumimoji="0" lang="el-GR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sym typeface="Wingdings" pitchFamily="2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4850564" y="4073067"/>
                <a:ext cx="1449628" cy="65954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l-GR" b="1" i="1">
                              <a:latin typeface="Cambria Math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l-GR" b="1" i="1">
                              <a:latin typeface="Cambria Math"/>
                              <a:cs typeface="Calibri" panose="020F0502020204030204" pitchFamily="34" charset="0"/>
                            </a:rPr>
                            <m:t>𝜃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l-GR" b="1" i="1">
                          <a:latin typeface="Cambria Math"/>
                          <a:cs typeface="Calibri" panose="020F0502020204030204" pitchFamily="34" charset="0"/>
                        </a:rPr>
                        <m:t>1−</m:t>
                      </m:r>
                      <m:f>
                        <m:fPr>
                          <m:ctrlPr>
                            <a:rPr lang="el-GR" b="1" i="1">
                              <a:latin typeface="Cambria Math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  <a:cs typeface="Calibri" panose="020F0502020204030204" pitchFamily="34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cs typeface="Calibri" panose="020F0502020204030204" pitchFamily="34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  <a:cs typeface="Calibri" panose="020F0502020204030204" pitchFamily="34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b="1" i="1" dirty="0">
                  <a:latin typeface="Cambria Math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564" y="4073067"/>
                <a:ext cx="1449628" cy="65954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92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Προσαρμοσμένο 4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693400"/>
      </a:accent1>
      <a:accent2>
        <a:srgbClr val="FFA54B"/>
      </a:accent2>
      <a:accent3>
        <a:srgbClr val="AC956E"/>
      </a:accent3>
      <a:accent4>
        <a:srgbClr val="FFA54B"/>
      </a:accent4>
      <a:accent5>
        <a:srgbClr val="E7BD8E"/>
      </a:accent5>
      <a:accent6>
        <a:srgbClr val="730E00"/>
      </a:accent6>
      <a:hlink>
        <a:srgbClr val="D26900"/>
      </a:hlink>
      <a:folHlink>
        <a:srgbClr val="D89243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7384</TotalTime>
  <Words>1196</Words>
  <Application>Microsoft Office PowerPoint</Application>
  <PresentationFormat>Προβολή στην οθόνη (16:9)</PresentationFormat>
  <Paragraphs>130</Paragraphs>
  <Slides>16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Δικαιοσύνη</vt:lpstr>
      <vt:lpstr>7o Κεφάλαιο  Ο 2ος Νόμος της Θερμοδυναμικής και ο κύκλος Carnot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Antonis Koutsaftis</cp:lastModifiedBy>
  <cp:revision>393</cp:revision>
  <dcterms:created xsi:type="dcterms:W3CDTF">2020-06-18T16:31:57Z</dcterms:created>
  <dcterms:modified xsi:type="dcterms:W3CDTF">2021-03-17T10:11:35Z</dcterms:modified>
</cp:coreProperties>
</file>