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4"/>
  </p:handoutMasterIdLst>
  <p:sldIdLst>
    <p:sldId id="256" r:id="rId2"/>
    <p:sldId id="257" r:id="rId3"/>
    <p:sldId id="261" r:id="rId4"/>
    <p:sldId id="262" r:id="rId5"/>
    <p:sldId id="258" r:id="rId6"/>
    <p:sldId id="259" r:id="rId7"/>
    <p:sldId id="260" r:id="rId8"/>
    <p:sldId id="263" r:id="rId9"/>
    <p:sldId id="264" r:id="rId10"/>
    <p:sldId id="265" r:id="rId11"/>
    <p:sldId id="266" r:id="rId12"/>
    <p:sldId id="267" r:id="rId13"/>
  </p:sldIdLst>
  <p:sldSz cx="9144000" cy="6858000" type="screen4x3"/>
  <p:notesSz cx="6669088"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1" y="0"/>
            <a:ext cx="2889938" cy="496333"/>
          </a:xfrm>
          <a:prstGeom prst="rect">
            <a:avLst/>
          </a:prstGeom>
        </p:spPr>
        <p:txBody>
          <a:bodyPr vert="horz" lIns="94884" tIns="47443" rIns="94884" bIns="47443" rtlCol="0"/>
          <a:lstStyle>
            <a:lvl1pPr algn="l">
              <a:defRPr sz="1200"/>
            </a:lvl1pPr>
          </a:lstStyle>
          <a:p>
            <a:endParaRPr lang="el-GR"/>
          </a:p>
        </p:txBody>
      </p:sp>
      <p:sp>
        <p:nvSpPr>
          <p:cNvPr id="3" name="Θέση ημερομηνίας 2"/>
          <p:cNvSpPr>
            <a:spLocks noGrp="1"/>
          </p:cNvSpPr>
          <p:nvPr>
            <p:ph type="dt" sz="quarter" idx="1"/>
          </p:nvPr>
        </p:nvSpPr>
        <p:spPr>
          <a:xfrm>
            <a:off x="3777608" y="0"/>
            <a:ext cx="2889938" cy="496333"/>
          </a:xfrm>
          <a:prstGeom prst="rect">
            <a:avLst/>
          </a:prstGeom>
        </p:spPr>
        <p:txBody>
          <a:bodyPr vert="horz" lIns="94884" tIns="47443" rIns="94884" bIns="47443" rtlCol="0"/>
          <a:lstStyle>
            <a:lvl1pPr algn="r">
              <a:defRPr sz="1200"/>
            </a:lvl1pPr>
          </a:lstStyle>
          <a:p>
            <a:fld id="{92635DB1-7BA5-4DAB-B35E-2438AE3AACEB}" type="datetimeFigureOut">
              <a:rPr lang="el-GR" smtClean="0"/>
              <a:t>29/11/2021</a:t>
            </a:fld>
            <a:endParaRPr lang="el-GR"/>
          </a:p>
        </p:txBody>
      </p:sp>
      <p:sp>
        <p:nvSpPr>
          <p:cNvPr id="4" name="Θέση υποσέλιδου 3"/>
          <p:cNvSpPr>
            <a:spLocks noGrp="1"/>
          </p:cNvSpPr>
          <p:nvPr>
            <p:ph type="ftr" sz="quarter" idx="2"/>
          </p:nvPr>
        </p:nvSpPr>
        <p:spPr>
          <a:xfrm>
            <a:off x="1" y="9428584"/>
            <a:ext cx="2889938" cy="496333"/>
          </a:xfrm>
          <a:prstGeom prst="rect">
            <a:avLst/>
          </a:prstGeom>
        </p:spPr>
        <p:txBody>
          <a:bodyPr vert="horz" lIns="94884" tIns="47443" rIns="94884" bIns="47443"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777608" y="9428584"/>
            <a:ext cx="2889938" cy="496333"/>
          </a:xfrm>
          <a:prstGeom prst="rect">
            <a:avLst/>
          </a:prstGeom>
        </p:spPr>
        <p:txBody>
          <a:bodyPr vert="horz" lIns="94884" tIns="47443" rIns="94884" bIns="47443" rtlCol="0" anchor="b"/>
          <a:lstStyle>
            <a:lvl1pPr algn="r">
              <a:defRPr sz="1200"/>
            </a:lvl1pPr>
          </a:lstStyle>
          <a:p>
            <a:fld id="{CDDF6A49-2DBF-4B23-8312-10839893541A}" type="slidenum">
              <a:rPr lang="el-GR" smtClean="0"/>
              <a:t>‹#›</a:t>
            </a:fld>
            <a:endParaRPr lang="el-GR"/>
          </a:p>
        </p:txBody>
      </p:sp>
    </p:spTree>
    <p:extLst>
      <p:ext uri="{BB962C8B-B14F-4D97-AF65-F5344CB8AC3E}">
        <p14:creationId xmlns:p14="http://schemas.microsoft.com/office/powerpoint/2010/main" val="27544714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Ορθογώνιο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Ορθογώνιο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Ορθογώνιο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Ορθογώνιο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Ορθογώνιο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Στρογγυλεμένο ορθογώνιο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Στρογγυλεμένο ορθογώνιο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Ορθογώνιο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Ορθογώνιο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Ορθογώνιο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Τίτλος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a:xfrm>
            <a:off x="6705600" y="4206240"/>
            <a:ext cx="960120" cy="457200"/>
          </a:xfrm>
        </p:spPr>
        <p:txBody>
          <a:bodyPr/>
          <a:lstStyle/>
          <a:p>
            <a:fld id="{F2853615-BFDE-46DE-814C-47EC6EF6D371}" type="datetimeFigureOut">
              <a:rPr lang="el-GR" smtClean="0"/>
              <a:t>29/11/2021</a:t>
            </a:fld>
            <a:endParaRPr lang="el-GR"/>
          </a:p>
        </p:txBody>
      </p:sp>
      <p:sp>
        <p:nvSpPr>
          <p:cNvPr id="17" name="Θέση υποσέλιδου 16"/>
          <p:cNvSpPr>
            <a:spLocks noGrp="1"/>
          </p:cNvSpPr>
          <p:nvPr>
            <p:ph type="ftr" sz="quarter" idx="11"/>
          </p:nvPr>
        </p:nvSpPr>
        <p:spPr>
          <a:xfrm>
            <a:off x="5410200" y="4205288"/>
            <a:ext cx="1295400" cy="457200"/>
          </a:xfrm>
        </p:spPr>
        <p:txBody>
          <a:bodyPr/>
          <a:lstStyle/>
          <a:p>
            <a:endParaRPr lang="el-GR"/>
          </a:p>
        </p:txBody>
      </p:sp>
      <p:sp>
        <p:nvSpPr>
          <p:cNvPr id="29" name="Θέση αριθμού διαφάνειας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29/11/2021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781800" y="1143000"/>
            <a:ext cx="1905000" cy="5486400"/>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1143000"/>
            <a:ext cx="6248400" cy="5486400"/>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29/11/2021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29/11/2021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F2853615-BFDE-46DE-814C-47EC6EF6D371}" type="datetimeFigureOut">
              <a:rPr lang="el-GR" smtClean="0"/>
              <a:t>29/11/2021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F2853615-BFDE-46DE-814C-47EC6EF6D371}" type="datetimeFigureOut">
              <a:rPr lang="el-GR" smtClean="0"/>
              <a:t>29/11/2021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Θέση ημερομηνίας 25"/>
          <p:cNvSpPr>
            <a:spLocks noGrp="1"/>
          </p:cNvSpPr>
          <p:nvPr>
            <p:ph type="dt" sz="half" idx="10"/>
          </p:nvPr>
        </p:nvSpPr>
        <p:spPr/>
        <p:txBody>
          <a:bodyPr rtlCol="0"/>
          <a:lstStyle/>
          <a:p>
            <a:fld id="{F2853615-BFDE-46DE-814C-47EC6EF6D371}" type="datetimeFigureOut">
              <a:rPr lang="el-GR" smtClean="0"/>
              <a:t>29/11/2021</a:t>
            </a:fld>
            <a:endParaRPr lang="el-GR"/>
          </a:p>
        </p:txBody>
      </p:sp>
      <p:sp>
        <p:nvSpPr>
          <p:cNvPr id="27" name="Θέση αριθμού διαφάνειας 26"/>
          <p:cNvSpPr>
            <a:spLocks noGrp="1"/>
          </p:cNvSpPr>
          <p:nvPr>
            <p:ph type="sldNum" sz="quarter" idx="11"/>
          </p:nvPr>
        </p:nvSpPr>
        <p:spPr/>
        <p:txBody>
          <a:bodyPr rtlCol="0"/>
          <a:lstStyle/>
          <a:p>
            <a:fld id="{3DF53439-851E-44AD-84B1-B6BFC3D0C743}" type="slidenum">
              <a:rPr lang="el-GR" smtClean="0"/>
              <a:t>‹#›</a:t>
            </a:fld>
            <a:endParaRPr lang="el-GR"/>
          </a:p>
        </p:txBody>
      </p:sp>
      <p:sp>
        <p:nvSpPr>
          <p:cNvPr id="28" name="Θέση υποσέλιδου 27"/>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a:xfrm>
            <a:off x="6583680" y="612648"/>
            <a:ext cx="957264" cy="457200"/>
          </a:xfrm>
        </p:spPr>
        <p:txBody>
          <a:bodyPr/>
          <a:lstStyle/>
          <a:p>
            <a:fld id="{F2853615-BFDE-46DE-814C-47EC6EF6D371}" type="datetimeFigureOut">
              <a:rPr lang="el-GR" smtClean="0"/>
              <a:t>29/11/2021</a:t>
            </a:fld>
            <a:endParaRPr lang="el-GR"/>
          </a:p>
        </p:txBody>
      </p:sp>
      <p:sp>
        <p:nvSpPr>
          <p:cNvPr id="4" name="Θέση υποσέλιδου 3"/>
          <p:cNvSpPr>
            <a:spLocks noGrp="1"/>
          </p:cNvSpPr>
          <p:nvPr>
            <p:ph type="ftr" sz="quarter" idx="11"/>
          </p:nvPr>
        </p:nvSpPr>
        <p:spPr>
          <a:xfrm>
            <a:off x="5257800" y="612648"/>
            <a:ext cx="1325880" cy="457200"/>
          </a:xfrm>
        </p:spPr>
        <p:txBody>
          <a:bodyPr/>
          <a:lstStyle/>
          <a:p>
            <a:endParaRPr lang="el-GR"/>
          </a:p>
        </p:txBody>
      </p:sp>
      <p:sp>
        <p:nvSpPr>
          <p:cNvPr id="5" name="Θέση αριθμού διαφάνειας 4"/>
          <p:cNvSpPr>
            <a:spLocks noGrp="1"/>
          </p:cNvSpPr>
          <p:nvPr>
            <p:ph type="sldNum" sz="quarter" idx="12"/>
          </p:nvPr>
        </p:nvSpPr>
        <p:spPr>
          <a:xfrm>
            <a:off x="8174736" y="2272"/>
            <a:ext cx="762000" cy="365760"/>
          </a:xfrm>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2853615-BFDE-46DE-814C-47EC6EF6D371}" type="datetimeFigureOut">
              <a:rPr lang="el-GR" smtClean="0"/>
              <a:t>29/11/2021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353496" y="1101970"/>
            <a:ext cx="3383280" cy="877824"/>
          </a:xfrm>
        </p:spPr>
        <p:txBody>
          <a:bodyPr anchor="b"/>
          <a:lstStyle>
            <a:lvl1pPr algn="l">
              <a:buNone/>
              <a:defRPr sz="1800" b="1"/>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F2853615-BFDE-46DE-814C-47EC6EF6D371}" type="datetimeFigureOut">
              <a:rPr lang="el-GR" smtClean="0"/>
              <a:t>29/11/2021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F2853615-BFDE-46DE-814C-47EC6EF6D371}" type="datetimeFigureOut">
              <a:rPr lang="el-GR" smtClean="0"/>
              <a:t>29/11/2021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Ορθογώνιο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Ορθογώνιο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Ορθογώνιο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Ορθογώνιο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Ορθογώνιο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Στρογγυλεμένο ορθογώνιο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Στρογγυλεμένο ορθογώνιο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Ορθογώνιο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Ορθογώνιο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Ορθογώνιο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Ορθογώνιο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Ορθογώνιο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Ορθογώνιο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Θέση τίτλου 21"/>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2853615-BFDE-46DE-814C-47EC6EF6D371}" type="datetimeFigureOut">
              <a:rPr lang="el-GR" smtClean="0"/>
              <a:t>29/11/2021</a:t>
            </a:fld>
            <a:endParaRPr lang="el-GR"/>
          </a:p>
        </p:txBody>
      </p:sp>
      <p:sp>
        <p:nvSpPr>
          <p:cNvPr id="3" name="Θέση υποσέλιδου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Θέση αριθμού διαφάνειας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Η ΑΡΝΗΣΗ ΩΣ ΜΗΧΑΝΙΣΜΟΣ ΑΜΥΝΑΣ</a:t>
            </a:r>
            <a:endParaRPr lang="el-GR" dirty="0"/>
          </a:p>
        </p:txBody>
      </p:sp>
      <p:sp>
        <p:nvSpPr>
          <p:cNvPr id="3" name="Υπότιτλος 2"/>
          <p:cNvSpPr>
            <a:spLocks noGrp="1"/>
          </p:cNvSpPr>
          <p:nvPr>
            <p:ph type="subTitle" idx="1"/>
          </p:nvPr>
        </p:nvSpPr>
        <p:spPr/>
        <p:txBody>
          <a:bodyPr>
            <a:normAutofit fontScale="92500" lnSpcReduction="10000"/>
          </a:bodyPr>
          <a:lstStyle/>
          <a:p>
            <a:r>
              <a:rPr lang="el-GR" dirty="0" smtClean="0"/>
              <a:t>Τι είναι η άρνηση</a:t>
            </a:r>
            <a:r>
              <a:rPr lang="en-US" dirty="0" smtClean="0"/>
              <a:t>;</a:t>
            </a:r>
            <a:endParaRPr lang="el-GR" dirty="0" smtClean="0"/>
          </a:p>
          <a:p>
            <a:r>
              <a:rPr lang="el-GR" dirty="0" smtClean="0"/>
              <a:t>Ποια τα χαρακτηριστικά της</a:t>
            </a:r>
            <a:r>
              <a:rPr lang="en-US" dirty="0" smtClean="0"/>
              <a:t>;</a:t>
            </a:r>
          </a:p>
          <a:p>
            <a:r>
              <a:rPr lang="el-GR" dirty="0" smtClean="0"/>
              <a:t>Ποιοι οι λόγοι</a:t>
            </a:r>
            <a:r>
              <a:rPr lang="en-US" dirty="0" smtClean="0"/>
              <a:t>;</a:t>
            </a:r>
            <a:endParaRPr lang="el-GR" dirty="0" smtClean="0"/>
          </a:p>
          <a:p>
            <a:r>
              <a:rPr lang="el-GR" dirty="0" smtClean="0"/>
              <a:t>Σε τι </a:t>
            </a:r>
            <a:r>
              <a:rPr lang="el-GR" dirty="0"/>
              <a:t>ω</a:t>
            </a:r>
            <a:r>
              <a:rPr lang="el-GR" dirty="0" smtClean="0"/>
              <a:t>φελεί η αναγνώριση της </a:t>
            </a:r>
            <a:r>
              <a:rPr lang="el-GR" dirty="0"/>
              <a:t>ά</a:t>
            </a:r>
            <a:r>
              <a:rPr lang="el-GR" dirty="0" smtClean="0"/>
              <a:t>ρνησης</a:t>
            </a:r>
            <a:r>
              <a:rPr lang="en-US" dirty="0"/>
              <a:t>;</a:t>
            </a:r>
            <a:endParaRPr lang="en-US" dirty="0" smtClean="0"/>
          </a:p>
        </p:txBody>
      </p:sp>
    </p:spTree>
    <p:extLst>
      <p:ext uri="{BB962C8B-B14F-4D97-AF65-F5344CB8AC3E}">
        <p14:creationId xmlns:p14="http://schemas.microsoft.com/office/powerpoint/2010/main" val="2627502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ΩΦΕΛΟΣ ΑΝΑΓΝΩΡΙΣΗΣ ΤΗΣ ΑΡΝΗΣΗΣ</a:t>
            </a:r>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dirty="0"/>
              <a:t>Η</a:t>
            </a:r>
            <a:r>
              <a:rPr lang="el-GR" dirty="0" smtClean="0"/>
              <a:t> </a:t>
            </a:r>
            <a:r>
              <a:rPr lang="el-GR" dirty="0"/>
              <a:t>ψυχολογική διαδικασία της άρνησης άλλοτε μπορεί να είναι βοηθητική και άλλοτε ζημιογόνα. Η άρνηση μπορεί να είναι βοηθητική για ένα σύντομο χρονικό </a:t>
            </a:r>
            <a:r>
              <a:rPr lang="el-GR" dirty="0" err="1"/>
              <a:t>διαστημα</a:t>
            </a:r>
            <a:r>
              <a:rPr lang="el-GR" dirty="0"/>
              <a:t>, όταν έχεις βιώσει μια επώδυνη ή </a:t>
            </a:r>
            <a:r>
              <a:rPr lang="el-GR" dirty="0" err="1"/>
              <a:t>στρεσογόνο</a:t>
            </a:r>
            <a:r>
              <a:rPr lang="el-GR" dirty="0"/>
              <a:t> κατάσταση δίνοντάς σου την ευκαιρία να ‘χωνέψεις’ πιο σταδιακά την εμπειρία.</a:t>
            </a:r>
          </a:p>
          <a:p>
            <a:r>
              <a:rPr lang="el-GR" dirty="0"/>
              <a:t>Από την άλλη, όταν η άρνηση γίνει ακόμα και ‘στάση ζωής’ τότε τα πράγματα μπορούν να δυσκολέψουν. </a:t>
            </a:r>
          </a:p>
          <a:p>
            <a:r>
              <a:rPr lang="el-GR" dirty="0"/>
              <a:t>Μια τέτοια ‘στάση’ μπορεί να περιορίσει κατά πολύ τις επιλογές που θα μπορούσε να έχει ένας άνθρωπος έγκαιρα και αποτελεσματικότερα απέναντι σε μια πραγματικά δύσκολη κατάσταση.</a:t>
            </a:r>
          </a:p>
          <a:p>
            <a:endParaRPr lang="el-GR" dirty="0"/>
          </a:p>
        </p:txBody>
      </p:sp>
    </p:spTree>
    <p:extLst>
      <p:ext uri="{BB962C8B-B14F-4D97-AF65-F5344CB8AC3E}">
        <p14:creationId xmlns:p14="http://schemas.microsoft.com/office/powerpoint/2010/main" val="3874415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ΓΙΑ ΠΑΡΆΔΕΙΓΜΑ…</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αν </a:t>
            </a:r>
            <a:r>
              <a:rPr lang="el-GR" dirty="0"/>
              <a:t>αρνείται να εξετάσει ένα πρόβλημα υγείας τότε αυτό το πρόβλημα μπορεί να γίνεται ολοένα και χειρότερο με το χρόνο, δυσκολεύοντας έτσι την αποτελεσματικότερη αντιμετώπισή του. </a:t>
            </a:r>
          </a:p>
          <a:p>
            <a:r>
              <a:rPr lang="el-GR" dirty="0"/>
              <a:t>Αν αρνείται να αναγνωρίσει τα δυσμενή οικονομικά του θέματα, αν δεν αποδέχεται τη σοβαρότητα των συνεπειών μιας επιβλαβούς συμπεριφοράς ή αν ανέχεται χωρίς προβληματισμό μια δυσλειτουργική σχέση, τότε η άρνηση μάλλον βλάπτει παρά βοηθά την ποιότητα της υγείας, των σχέσεων και ζωής του ατόμου και των γύρω, γενικότερα.</a:t>
            </a:r>
          </a:p>
          <a:p>
            <a:endParaRPr lang="el-GR" dirty="0"/>
          </a:p>
        </p:txBody>
      </p:sp>
    </p:spTree>
    <p:extLst>
      <p:ext uri="{BB962C8B-B14F-4D97-AF65-F5344CB8AC3E}">
        <p14:creationId xmlns:p14="http://schemas.microsoft.com/office/powerpoint/2010/main" val="1563176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ΦΑΙΝΟΜΕΝΟ ΤΗΣ ΑΡΝΗΣΗΣ</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δεν </a:t>
            </a:r>
            <a:r>
              <a:rPr lang="el-GR" dirty="0"/>
              <a:t>είναι ανάγκη να το </a:t>
            </a:r>
            <a:r>
              <a:rPr lang="el-GR" dirty="0" err="1"/>
              <a:t>συναντα</a:t>
            </a:r>
            <a:r>
              <a:rPr lang="el-GR" dirty="0"/>
              <a:t> κανείς ή/ και να το βιώνει μόνο σε ατομικό επίπεδο. Είναι μια ψυχική λειτουργία που κανείς μπορεί να τη συναντήσει και σε επίπεδο </a:t>
            </a:r>
            <a:r>
              <a:rPr lang="el-GR" dirty="0" smtClean="0"/>
              <a:t>ομάδων </a:t>
            </a:r>
            <a:r>
              <a:rPr lang="el-GR" dirty="0"/>
              <a:t> </a:t>
            </a:r>
            <a:r>
              <a:rPr lang="el-GR" dirty="0" smtClean="0"/>
              <a:t>και κοινωνιών. </a:t>
            </a:r>
            <a:r>
              <a:rPr lang="el-GR" dirty="0"/>
              <a:t>Έτσι, έχει γίνει γνωστή αυτή η συμπεριφορά άρνησης και ως ‘στρουθοκαμηλισμός’.</a:t>
            </a:r>
          </a:p>
          <a:p>
            <a:r>
              <a:rPr lang="el-GR" dirty="0"/>
              <a:t>Το να αρνείται, δηλαδή, κάποιος να λαμβάνει </a:t>
            </a:r>
            <a:r>
              <a:rPr lang="el-GR" dirty="0" err="1"/>
              <a:t>υπ’όψιν</a:t>
            </a:r>
            <a:r>
              <a:rPr lang="el-GR" dirty="0"/>
              <a:t> του τα γεγονότα ή τον ρεαλιστικό κίνδυνο, αποφεύγοντας έτσι προσωρινά επώδυνα και άβολα συναισθήματα ή καταστάσεις. </a:t>
            </a:r>
          </a:p>
          <a:p>
            <a:endParaRPr lang="el-GR" dirty="0"/>
          </a:p>
        </p:txBody>
      </p:sp>
    </p:spTree>
    <p:extLst>
      <p:ext uri="{BB962C8B-B14F-4D97-AF65-F5344CB8AC3E}">
        <p14:creationId xmlns:p14="http://schemas.microsoft.com/office/powerpoint/2010/main" val="1089740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ΟΡΙΣΜΟΣ</a:t>
            </a:r>
            <a:endParaRPr lang="el-GR" dirty="0"/>
          </a:p>
        </p:txBody>
      </p:sp>
      <p:sp>
        <p:nvSpPr>
          <p:cNvPr id="3" name="Θέση περιεχομένου 2"/>
          <p:cNvSpPr>
            <a:spLocks noGrp="1"/>
          </p:cNvSpPr>
          <p:nvPr>
            <p:ph idx="1"/>
          </p:nvPr>
        </p:nvSpPr>
        <p:spPr/>
        <p:txBody>
          <a:bodyPr/>
          <a:lstStyle/>
          <a:p>
            <a:r>
              <a:rPr lang="el-GR" dirty="0"/>
              <a:t>Η άρνηση είναι σε μεγάλο βαθμό μια υποσυνείδητη διαδικασία. Δηλαδή δεν αποφασίζεις ότι ‘τώρα θα είμαι σε άρνηση’. Όμως, υπάρχουν έρευνες που δείχνουν ότι υπάρχει και μια συνειδητή πλευρά στην άρνηση, όπου, δηλαδή, μπορεί κάποιος να αποφασίσει να βρίσκεται σε αυτή την ψυχική και διανοητική κατάσταση παραβλέποντας τα γεγονότα.</a:t>
            </a:r>
          </a:p>
        </p:txBody>
      </p:sp>
    </p:spTree>
    <p:extLst>
      <p:ext uri="{BB962C8B-B14F-4D97-AF65-F5344CB8AC3E}">
        <p14:creationId xmlns:p14="http://schemas.microsoft.com/office/powerpoint/2010/main" val="1727731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Η άρνηση, ως ψυχολογική διαδικασία, είναι η απόρριψη-παράβλεψη μιας πραγματικής κατάστασης ή ενός γεγονότος, που είναι πολύ </a:t>
            </a:r>
            <a:r>
              <a:rPr lang="el-GR" dirty="0" err="1"/>
              <a:t>στρεσογόνο</a:t>
            </a:r>
            <a:r>
              <a:rPr lang="el-GR" dirty="0"/>
              <a:t> ή επώδυνο για να γίνει άμεσα αποδεχτό από εκείνον ή εκείνους που το βιώνουν ή/και που επηρεάζονται από αυτό.</a:t>
            </a:r>
          </a:p>
          <a:p>
            <a:r>
              <a:rPr lang="el-GR" dirty="0"/>
              <a:t>Πολλοί άνθρωποι χρησιμοποιούν την άρνηση στην καθημερινή τους ζωή προσπαθώντας να αποφύγουν επίπονα ή άβολα συναισθήματα και σκέψεις, αναβάλλοντας έτσι και την </a:t>
            </a:r>
            <a:r>
              <a:rPr lang="el-GR" dirty="0" err="1"/>
              <a:t>απολεσματικότερη</a:t>
            </a:r>
            <a:r>
              <a:rPr lang="el-GR" dirty="0"/>
              <a:t> δράση.</a:t>
            </a:r>
          </a:p>
          <a:p>
            <a:endParaRPr lang="el-GR" dirty="0"/>
          </a:p>
        </p:txBody>
      </p:sp>
    </p:spTree>
    <p:extLst>
      <p:ext uri="{BB962C8B-B14F-4D97-AF65-F5344CB8AC3E}">
        <p14:creationId xmlns:p14="http://schemas.microsoft.com/office/powerpoint/2010/main" val="1220917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ΓΙΑ ΠΑΡΆΔΕΙΓΜΑ…</a:t>
            </a:r>
            <a:endParaRPr lang="el-GR" dirty="0"/>
          </a:p>
        </p:txBody>
      </p:sp>
      <p:sp>
        <p:nvSpPr>
          <p:cNvPr id="3" name="Θέση περιεχομένου 2"/>
          <p:cNvSpPr>
            <a:spLocks noGrp="1"/>
          </p:cNvSpPr>
          <p:nvPr>
            <p:ph idx="1"/>
          </p:nvPr>
        </p:nvSpPr>
        <p:spPr/>
        <p:txBody>
          <a:bodyPr/>
          <a:lstStyle/>
          <a:p>
            <a:r>
              <a:rPr lang="el-GR" dirty="0"/>
              <a:t>Για παράδειγμα, κάποιος μπορεί να κάνει φανερά κατάχρηση αλκοόλ αλλά ο ίδιος απλά αρνείται ότι έχει πρόβλημα αλκοολισμού. </a:t>
            </a:r>
            <a:r>
              <a:rPr lang="el-GR" dirty="0" err="1"/>
              <a:t>Αντ’αυτού</a:t>
            </a:r>
            <a:r>
              <a:rPr lang="el-GR" dirty="0"/>
              <a:t> υποστηρίζει ότι δεν έχει κανένα σημαντικό πρόβλημα στη ζωή του κι ότι </a:t>
            </a:r>
            <a:r>
              <a:rPr lang="el-GR" dirty="0" err="1"/>
              <a:t>ότι</a:t>
            </a:r>
            <a:r>
              <a:rPr lang="el-GR" dirty="0"/>
              <a:t> όλα είναι ‘μια χαρά’.</a:t>
            </a:r>
          </a:p>
          <a:p>
            <a:r>
              <a:rPr lang="el-GR" dirty="0"/>
              <a:t>Παράλληλα, το πρόβλημα μπορεί να είναι φανερό στους γύρω.</a:t>
            </a:r>
          </a:p>
          <a:p>
            <a:endParaRPr lang="el-GR" dirty="0"/>
          </a:p>
        </p:txBody>
      </p:sp>
    </p:spTree>
    <p:extLst>
      <p:ext uri="{BB962C8B-B14F-4D97-AF65-F5344CB8AC3E}">
        <p14:creationId xmlns:p14="http://schemas.microsoft.com/office/powerpoint/2010/main" val="1202267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ΑΡΝΗΣΗ </a:t>
            </a:r>
            <a:r>
              <a:rPr lang="en-US" dirty="0" smtClean="0"/>
              <a:t>:</a:t>
            </a:r>
            <a:r>
              <a:rPr lang="el-GR" dirty="0" smtClean="0"/>
              <a:t> ΦΥΣΙΟΛΟΓΙΚΗ ΑΝΤΙΔΡΑΣΗ</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a:t>Η άρνηση συμβαίνει στους περισσότερους ανθρώπους και μπορεί να είναι μια φυσιολογική και ωφέλιμη αντίδραση. Μεταξύ άλλων </a:t>
            </a:r>
            <a:r>
              <a:rPr lang="en-US" dirty="0" smtClean="0"/>
              <a:t>:</a:t>
            </a:r>
            <a:endParaRPr lang="el-GR" dirty="0"/>
          </a:p>
          <a:p>
            <a:r>
              <a:rPr lang="el-GR" dirty="0" smtClean="0"/>
              <a:t>προστατεύει </a:t>
            </a:r>
            <a:r>
              <a:rPr lang="el-GR" dirty="0"/>
              <a:t>τον ψυχικό μας εαυτό από τις συνέπειες μιας δραστικής συναισθηματικής αλλαγής, ή αλλιώς θα λέγαμε μιας ‘συναισθηματικής εισβολής’.</a:t>
            </a:r>
          </a:p>
          <a:p>
            <a:r>
              <a:rPr lang="el-GR" dirty="0" smtClean="0"/>
              <a:t>Προσφέρει </a:t>
            </a:r>
            <a:r>
              <a:rPr lang="el-GR" dirty="0"/>
              <a:t>χρόνο σε κάποιον που μόλις έχει βιώσει π.χ. μια πολύ δυσάρεστη, απειλητική ή ανεπιθύμητη κατάσταση, για να προσαρμοστεί προοδευτικά στις νέες συνθήκες. </a:t>
            </a:r>
          </a:p>
          <a:p>
            <a:endParaRPr lang="el-GR" dirty="0"/>
          </a:p>
        </p:txBody>
      </p:sp>
    </p:spTree>
    <p:extLst>
      <p:ext uri="{BB962C8B-B14F-4D97-AF65-F5344CB8AC3E}">
        <p14:creationId xmlns:p14="http://schemas.microsoft.com/office/powerpoint/2010/main" val="958008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ΑΠΌ ΤΗΝ ΆΛΛΗ ΌΜΩΣ….</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το </a:t>
            </a:r>
            <a:r>
              <a:rPr lang="el-GR" dirty="0"/>
              <a:t>να ‘κατοικεί’ κανείς στη ‘χώρα της άρνησης’ για πολύ φαίνεται ότι μπορεί να γίνει επιζήμιο, καθώς κάτι τέτοιο απομακρύνει από την πραγματικότητα, περιορίζει κι εμποδίζει το να δει κανείς πιο ‘καθαρά’ τη μεγάλη εικόνα.</a:t>
            </a:r>
          </a:p>
          <a:p>
            <a:r>
              <a:rPr lang="el-GR" dirty="0"/>
              <a:t>Αυτό μπορεί να στερήσει από ένα άτομο, μια ομάδα ατόμων, ακόμα και από ολόκληρες κοινωνίες ή και χώρες τη δυνατότητα να διαχειριστούν μια άβολη κατάσταση ή να δράσουν κατά το δυνατόν αποτελεσματικότερα.</a:t>
            </a:r>
          </a:p>
          <a:p>
            <a:endParaRPr lang="el-GR" dirty="0"/>
          </a:p>
        </p:txBody>
      </p:sp>
    </p:spTree>
    <p:extLst>
      <p:ext uri="{BB962C8B-B14F-4D97-AF65-F5344CB8AC3E}">
        <p14:creationId xmlns:p14="http://schemas.microsoft.com/office/powerpoint/2010/main" val="3636108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Η άρνηση στη γλώσσα της ψυχολογίας θεωρείται ένας από τους πιο αρχέγονους - δηλαδή από τους πιο παλιούς και πρώιμους - μηχανισμούς άμυνας, καθώς χαρακτηρίζει τα πρώτα χρόνια της παιδικής ηλικίας του </a:t>
            </a:r>
            <a:r>
              <a:rPr lang="el-GR" dirty="0" smtClean="0"/>
              <a:t>ανθρώπου.</a:t>
            </a:r>
          </a:p>
          <a:p>
            <a:r>
              <a:rPr lang="el-GR" dirty="0"/>
              <a:t>Μερικές φορές η άρνηση μπορεί να βιωθεί ακόμα και σε θετικά </a:t>
            </a:r>
            <a:r>
              <a:rPr lang="el-GR" dirty="0" err="1"/>
              <a:t>στρεσογόνες</a:t>
            </a:r>
            <a:r>
              <a:rPr lang="el-GR" dirty="0"/>
              <a:t> καταστάσεις (π.χ. όταν κάποιος περάσει στις εξετάσεις που τόσο ήθελε αλλά δεν νιώθει την έντονη χαρά που προσδοκούσε ότι θα αισθανόταν.)</a:t>
            </a:r>
          </a:p>
          <a:p>
            <a:r>
              <a:rPr lang="el-GR" dirty="0"/>
              <a:t>Μπορεί να βρίσκεσαι σε άρνηση για κάτι που συμβαίνει είτε σε ‘σένα είτε και σε κάποιον άλλον.</a:t>
            </a:r>
          </a:p>
          <a:p>
            <a:endParaRPr lang="el-GR" dirty="0"/>
          </a:p>
        </p:txBody>
      </p:sp>
    </p:spTree>
    <p:extLst>
      <p:ext uri="{BB962C8B-B14F-4D97-AF65-F5344CB8AC3E}">
        <p14:creationId xmlns:p14="http://schemas.microsoft.com/office/powerpoint/2010/main" val="3646903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ΧΑΡΑΚΤΗΡΙΣΤΙΚΆ ΤΗΣ ΑΡΝΗΣΗΣ</a:t>
            </a:r>
            <a:endParaRPr lang="el-GR" dirty="0"/>
          </a:p>
        </p:txBody>
      </p:sp>
      <p:sp>
        <p:nvSpPr>
          <p:cNvPr id="3" name="Θέση περιεχομένου 2"/>
          <p:cNvSpPr>
            <a:spLocks noGrp="1"/>
          </p:cNvSpPr>
          <p:nvPr>
            <p:ph idx="1"/>
          </p:nvPr>
        </p:nvSpPr>
        <p:spPr/>
        <p:txBody>
          <a:bodyPr>
            <a:normAutofit fontScale="62500" lnSpcReduction="20000"/>
          </a:bodyPr>
          <a:lstStyle/>
          <a:p>
            <a:pPr marL="0" indent="0">
              <a:buNone/>
            </a:pPr>
            <a:r>
              <a:rPr lang="el-GR" dirty="0"/>
              <a:t>Μερικά βασικά γνωρίσματα της άρνησης, σύμφωνα με μελέτες είναι για παράδειγμα:</a:t>
            </a:r>
          </a:p>
          <a:p>
            <a:r>
              <a:rPr lang="el-GR" dirty="0"/>
              <a:t>‘Κάνε σαν να μην υπάρχει’: Εδώ η άρνηση σε εμποδίζει να αναγνωρίσεις ένα </a:t>
            </a:r>
            <a:r>
              <a:rPr lang="el-GR" dirty="0" err="1"/>
              <a:t>στρεσογόνο</a:t>
            </a:r>
            <a:r>
              <a:rPr lang="el-GR" dirty="0"/>
              <a:t> πρόβλημα ή μια πραγματικά δύσκολη κατάσταση. Για παράδειγμα, συμβαίνει ένα αρκετά σοβαρό ατύχημα και ο τραυματίας ισχυρίζεται ότι είναι ‘μια χαρά’, ‘δεν επηρεάστηκε καθόλου από αυτή την εμπειρία’ και ‘δεν έχει ανάγκη από </a:t>
            </a:r>
            <a:r>
              <a:rPr lang="el-GR" dirty="0" err="1"/>
              <a:t>βοήθεια</a:t>
            </a:r>
            <a:r>
              <a:rPr lang="el-GR" dirty="0" err="1" smtClean="0"/>
              <a:t>’.Συμπεριφέρεται</a:t>
            </a:r>
            <a:r>
              <a:rPr lang="el-GR" dirty="0" smtClean="0"/>
              <a:t> </a:t>
            </a:r>
            <a:r>
              <a:rPr lang="el-GR" dirty="0"/>
              <a:t>σαν το ατύχημα να μη συνέβη ποτέ.</a:t>
            </a:r>
          </a:p>
          <a:p>
            <a:r>
              <a:rPr lang="el-GR" dirty="0"/>
              <a:t>‘Δεν είναι τόσο </a:t>
            </a:r>
            <a:r>
              <a:rPr lang="el-GR" dirty="0" err="1"/>
              <a:t>σοβαρό..υπερβολές</a:t>
            </a:r>
            <a:r>
              <a:rPr lang="el-GR" dirty="0"/>
              <a:t>!’: Το να υποτιμάς ένα γεγονός ή μια κατάσταση και να αρνείσαι τη σοβαρότητά της και τις πιθανές συνέπειες. Για παράδειγμα, το να βυθίζεται κάποιος ολοένα και </a:t>
            </a:r>
            <a:r>
              <a:rPr lang="el-GR" dirty="0" smtClean="0"/>
              <a:t>περισσότερο </a:t>
            </a:r>
            <a:r>
              <a:rPr lang="el-GR" dirty="0"/>
              <a:t>σε χρέη, ωστόσο να μην κάνει τίποτα </a:t>
            </a:r>
            <a:r>
              <a:rPr lang="el-GR" dirty="0" err="1"/>
              <a:t>γι’αυτό</a:t>
            </a:r>
            <a:r>
              <a:rPr lang="el-GR" dirty="0"/>
              <a:t> θεωρώντας ότι τα πράγματα ‘δεν είναι τόσο σοβαρά όσο φαίνονται’.</a:t>
            </a:r>
          </a:p>
          <a:p>
            <a:r>
              <a:rPr lang="el-GR" dirty="0"/>
              <a:t>‘Έγινε αλλά εγώ δεν φταίω σε τίποτα’: Το να αναγνωρίζεις μια δύσκολη κατάσταση αλλά να αρνείσαι κάθε είδους ευθύνη ή στάσης υπευθυνότητας σε σχέση με αυτήν. </a:t>
            </a:r>
          </a:p>
          <a:p>
            <a:endParaRPr lang="el-GR" dirty="0"/>
          </a:p>
        </p:txBody>
      </p:sp>
    </p:spTree>
    <p:extLst>
      <p:ext uri="{BB962C8B-B14F-4D97-AF65-F5344CB8AC3E}">
        <p14:creationId xmlns:p14="http://schemas.microsoft.com/office/powerpoint/2010/main" val="383929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ΛΟΓΟΙ ΠΟΥ ΟΔΗΓΟΥΝ ΣΕ ΑΡΝΗΣΗ</a:t>
            </a: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a:t>Συνήθως, οι άνθρωποι βρίσκονται σε άρνηση όταν αισθάνονται ιδιαίτερα ευάλωτοι ή όταν απειλείται η αίσθηση του ελέγχου που έχουν σε μια κατάσταση στη ζωή τους, όπως είναι για παράδειγμα:</a:t>
            </a:r>
          </a:p>
          <a:p>
            <a:r>
              <a:rPr lang="el-GR" dirty="0" smtClean="0"/>
              <a:t>Οι </a:t>
            </a:r>
            <a:r>
              <a:rPr lang="el-GR" dirty="0"/>
              <a:t>χρόνιες ή ανίατες ασθένειες. </a:t>
            </a:r>
          </a:p>
          <a:p>
            <a:r>
              <a:rPr lang="el-GR" dirty="0" smtClean="0"/>
              <a:t>Οι </a:t>
            </a:r>
            <a:r>
              <a:rPr lang="el-GR" dirty="0"/>
              <a:t>καταθλίψεις ή άλλα ζητήματα ψυχικής υγείας. </a:t>
            </a:r>
          </a:p>
          <a:p>
            <a:r>
              <a:rPr lang="el-GR" dirty="0" smtClean="0"/>
              <a:t>Τα </a:t>
            </a:r>
            <a:r>
              <a:rPr lang="el-GR" dirty="0"/>
              <a:t>οικονομικά προβλήματα. </a:t>
            </a:r>
          </a:p>
          <a:p>
            <a:r>
              <a:rPr lang="el-GR" dirty="0" smtClean="0"/>
              <a:t>Οι </a:t>
            </a:r>
            <a:r>
              <a:rPr lang="el-GR" dirty="0"/>
              <a:t>εξαρτήσεις. </a:t>
            </a:r>
          </a:p>
          <a:p>
            <a:r>
              <a:rPr lang="el-GR" dirty="0" smtClean="0"/>
              <a:t>Τα </a:t>
            </a:r>
            <a:r>
              <a:rPr lang="el-GR" dirty="0"/>
              <a:t>εργασιακά προβλήματα. </a:t>
            </a:r>
          </a:p>
          <a:p>
            <a:r>
              <a:rPr lang="el-GR" dirty="0" smtClean="0"/>
              <a:t>Οι </a:t>
            </a:r>
            <a:r>
              <a:rPr lang="el-GR" dirty="0"/>
              <a:t>συγκρουσιακές ή δυσλειτουργικές σχέσεις. </a:t>
            </a:r>
          </a:p>
          <a:p>
            <a:r>
              <a:rPr lang="el-GR" dirty="0" smtClean="0"/>
              <a:t>Διάφορα </a:t>
            </a:r>
            <a:r>
              <a:rPr lang="el-GR" dirty="0"/>
              <a:t>τραυματικά περιστατικά, όπως π.χ. η απώλεια. </a:t>
            </a:r>
          </a:p>
          <a:p>
            <a:r>
              <a:rPr lang="el-GR" dirty="0" smtClean="0"/>
              <a:t>Οι </a:t>
            </a:r>
            <a:r>
              <a:rPr lang="el-GR" dirty="0"/>
              <a:t>περίοδοι κρίσης (προσωπικής, κοινωνικής ή άλλης). </a:t>
            </a:r>
          </a:p>
          <a:p>
            <a:endParaRPr lang="el-GR" dirty="0"/>
          </a:p>
        </p:txBody>
      </p:sp>
    </p:spTree>
    <p:extLst>
      <p:ext uri="{BB962C8B-B14F-4D97-AF65-F5344CB8AC3E}">
        <p14:creationId xmlns:p14="http://schemas.microsoft.com/office/powerpoint/2010/main" val="2489541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22</TotalTime>
  <Words>976</Words>
  <Application>Microsoft Office PowerPoint</Application>
  <PresentationFormat>Προβολή στην οθόνη (4:3)</PresentationFormat>
  <Paragraphs>47</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Αστικό</vt:lpstr>
      <vt:lpstr>Η ΑΡΝΗΣΗ ΩΣ ΜΗΧΑΝΙΣΜΟΣ ΑΜΥΝΑΣ</vt:lpstr>
      <vt:lpstr>ΟΡΙΣΜΟΣ</vt:lpstr>
      <vt:lpstr>Παρουσίαση του PowerPoint</vt:lpstr>
      <vt:lpstr>ΓΙΑ ΠΑΡΆΔΕΙΓΜΑ…</vt:lpstr>
      <vt:lpstr>ΑΡΝΗΣΗ : ΦΥΣΙΟΛΟΓΙΚΗ ΑΝΤΙΔΡΑΣΗ</vt:lpstr>
      <vt:lpstr>ΑΠΌ ΤΗΝ ΆΛΛΗ ΌΜΩΣ….</vt:lpstr>
      <vt:lpstr>Παρουσίαση του PowerPoint</vt:lpstr>
      <vt:lpstr>ΧΑΡΑΚΤΗΡΙΣΤΙΚΆ ΤΗΣ ΑΡΝΗΣΗΣ</vt:lpstr>
      <vt:lpstr>ΛΟΓΟΙ ΠΟΥ ΟΔΗΓΟΥΝ ΣΕ ΑΡΝΗΣΗ</vt:lpstr>
      <vt:lpstr>ΩΦΕΛΟΣ ΑΝΑΓΝΩΡΙΣΗΣ ΤΗΣ ΑΡΝΗΣΗΣ</vt:lpstr>
      <vt:lpstr>ΓΙΑ ΠΑΡΆΔΕΙΓΜΑ…</vt:lpstr>
      <vt:lpstr>ΤΟ ΦΑΙΝΟΜΕΝΟ ΤΗΣ ΑΡΝΗΣΗΣ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ΑΡΝΗΣΗ ΩΣ ΜΗΧΑΝΙΣΜΟΣ ΑΜΥΝΑΣ</dc:title>
  <dc:creator>Jenny</dc:creator>
  <cp:lastModifiedBy>Jenny</cp:lastModifiedBy>
  <cp:revision>11</cp:revision>
  <cp:lastPrinted>2021-11-21T16:01:39Z</cp:lastPrinted>
  <dcterms:created xsi:type="dcterms:W3CDTF">2021-11-21T15:29:58Z</dcterms:created>
  <dcterms:modified xsi:type="dcterms:W3CDTF">2021-11-29T09:05:11Z</dcterms:modified>
</cp:coreProperties>
</file>