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58" r:id="rId3"/>
    <p:sldId id="259" r:id="rId4"/>
    <p:sldId id="398" r:id="rId5"/>
    <p:sldId id="260" r:id="rId6"/>
    <p:sldId id="261" r:id="rId7"/>
    <p:sldId id="262" r:id="rId8"/>
    <p:sldId id="263" r:id="rId9"/>
    <p:sldId id="264" r:id="rId10"/>
    <p:sldId id="399" r:id="rId11"/>
    <p:sldId id="265" r:id="rId12"/>
    <p:sldId id="266" r:id="rId13"/>
    <p:sldId id="267" r:id="rId14"/>
    <p:sldId id="400" r:id="rId15"/>
    <p:sldId id="401" r:id="rId16"/>
    <p:sldId id="402" r:id="rId17"/>
    <p:sldId id="403" r:id="rId18"/>
    <p:sldId id="272" r:id="rId19"/>
    <p:sldId id="404" r:id="rId20"/>
    <p:sldId id="273" r:id="rId21"/>
    <p:sldId id="274" r:id="rId22"/>
    <p:sldId id="275" r:id="rId23"/>
    <p:sldId id="276" r:id="rId24"/>
    <p:sldId id="405" r:id="rId25"/>
    <p:sldId id="277" r:id="rId26"/>
  </p:sldIdLst>
  <p:sldSz cx="9144000" cy="5143500" type="screen16x9"/>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363F"/>
    <a:srgbClr val="0000FF"/>
    <a:srgbClr val="006600"/>
    <a:srgbClr val="666699"/>
    <a:srgbClr val="008080"/>
    <a:srgbClr val="794761"/>
    <a:srgbClr val="000066"/>
    <a:srgbClr val="21552F"/>
    <a:srgbClr val="433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Φωτεινό στυλ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1E171933-4619-4E11-9A3F-F7608DF75F80}" styleName="Μεσαίο στυλ 1 - Έμφαση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Μεσαίο στυλ 1 - Έμφαση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D5ABB26-0587-4C30-8999-92F81FD0307C}" styleName="Χωρίς στυλ, χωρίς πλέγμα">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Φωτεινό στυλ 2 - Έμφαση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Φωτεινό στυλ 2 - Έμφαση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Φωτεινό στυλ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Φωτεινό στυλ 2 - Έμφαση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A111915-BE36-4E01-A7E5-04B1672EAD32}" styleName="Φωτεινό στυλ 2 - Έμφαση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Φωτεινό στυλ 2 - Έμφαση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942" y="-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2D1D04-A4CF-4B34-B152-E3AFD9AF97EF}" type="datetimeFigureOut">
              <a:rPr lang="el-GR" smtClean="0"/>
              <a:t>15/11/2020</a:t>
            </a:fld>
            <a:endParaRPr lang="el-GR"/>
          </a:p>
        </p:txBody>
      </p:sp>
      <p:sp>
        <p:nvSpPr>
          <p:cNvPr id="4" name="Θέση εικόνας διαφάνειας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22E0C0-DC21-4C6E-AF3A-A308E683219F}" type="slidenum">
              <a:rPr lang="el-GR" smtClean="0"/>
              <a:t>‹#›</a:t>
            </a:fld>
            <a:endParaRPr lang="el-GR"/>
          </a:p>
        </p:txBody>
      </p:sp>
    </p:spTree>
    <p:extLst>
      <p:ext uri="{BB962C8B-B14F-4D97-AF65-F5344CB8AC3E}">
        <p14:creationId xmlns:p14="http://schemas.microsoft.com/office/powerpoint/2010/main" val="1675168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12" name="Ορθογώνιο 11"/>
          <p:cNvSpPr/>
          <p:nvPr/>
        </p:nvSpPr>
        <p:spPr>
          <a:xfrm>
            <a:off x="0" y="0"/>
            <a:ext cx="9144000" cy="51435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Στρογγυλεμένο ορθογώνιο 12"/>
          <p:cNvSpPr/>
          <p:nvPr/>
        </p:nvSpPr>
        <p:spPr>
          <a:xfrm>
            <a:off x="65313" y="52317"/>
            <a:ext cx="9013372" cy="501915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Υπότιτλος 8"/>
          <p:cNvSpPr>
            <a:spLocks noGrp="1"/>
          </p:cNvSpPr>
          <p:nvPr>
            <p:ph type="subTitle" idx="1"/>
          </p:nvPr>
        </p:nvSpPr>
        <p:spPr>
          <a:xfrm>
            <a:off x="1295400" y="2400300"/>
            <a:ext cx="6400800" cy="120015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Στυλ κύριου υπότιτλου</a:t>
            </a:r>
            <a:endParaRPr kumimoji="0" lang="en-US"/>
          </a:p>
        </p:txBody>
      </p:sp>
      <p:sp>
        <p:nvSpPr>
          <p:cNvPr id="28" name="Θέση ημερομηνίας 27"/>
          <p:cNvSpPr>
            <a:spLocks noGrp="1"/>
          </p:cNvSpPr>
          <p:nvPr>
            <p:ph type="dt" sz="half" idx="10"/>
          </p:nvPr>
        </p:nvSpPr>
        <p:spPr/>
        <p:txBody>
          <a:bodyPr/>
          <a:lstStyle/>
          <a:p>
            <a:fld id="{CD3D01C9-EA98-4563-83D7-9CDCDF4336DF}" type="datetime1">
              <a:rPr lang="el-GR" smtClean="0"/>
              <a:t>15/11/2020</a:t>
            </a:fld>
            <a:endParaRPr lang="el-GR"/>
          </a:p>
        </p:txBody>
      </p:sp>
      <p:sp>
        <p:nvSpPr>
          <p:cNvPr id="17" name="Θέση υποσέλιδου 16"/>
          <p:cNvSpPr>
            <a:spLocks noGrp="1"/>
          </p:cNvSpPr>
          <p:nvPr>
            <p:ph type="ftr" sz="quarter" idx="11"/>
          </p:nvPr>
        </p:nvSpPr>
        <p:spPr/>
        <p:txBody>
          <a:bodyPr/>
          <a:lstStyle/>
          <a:p>
            <a:endParaRPr lang="el-GR"/>
          </a:p>
        </p:txBody>
      </p:sp>
      <p:sp>
        <p:nvSpPr>
          <p:cNvPr id="29" name="Θέση αριθμού διαφάνειας 28"/>
          <p:cNvSpPr>
            <a:spLocks noGrp="1"/>
          </p:cNvSpPr>
          <p:nvPr>
            <p:ph type="sldNum" sz="quarter" idx="12"/>
          </p:nvPr>
        </p:nvSpPr>
        <p:spPr/>
        <p:txBody>
          <a:bodyPr lIns="0" tIns="0" rIns="0" bIns="0">
            <a:noAutofit/>
          </a:bodyPr>
          <a:lstStyle>
            <a:lvl1pPr>
              <a:defRPr sz="1400">
                <a:solidFill>
                  <a:srgbClr val="FFFFFF"/>
                </a:solidFill>
              </a:defRPr>
            </a:lvl1pPr>
          </a:lstStyle>
          <a:p>
            <a:fld id="{58EEC4BB-A9F8-45B8-9FEC-DF5B254B14E9}" type="slidenum">
              <a:rPr lang="el-GR" smtClean="0"/>
              <a:t>‹#›</a:t>
            </a:fld>
            <a:endParaRPr lang="el-GR"/>
          </a:p>
        </p:txBody>
      </p:sp>
      <p:sp>
        <p:nvSpPr>
          <p:cNvPr id="7" name="Ορθογώνιο 6"/>
          <p:cNvSpPr/>
          <p:nvPr/>
        </p:nvSpPr>
        <p:spPr>
          <a:xfrm>
            <a:off x="62932" y="1086978"/>
            <a:ext cx="9021537" cy="1145512"/>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Ορθογώνιο 9"/>
          <p:cNvSpPr/>
          <p:nvPr/>
        </p:nvSpPr>
        <p:spPr>
          <a:xfrm>
            <a:off x="62932" y="1047540"/>
            <a:ext cx="9021537" cy="90435"/>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Ορθογώνιο 10"/>
          <p:cNvSpPr/>
          <p:nvPr/>
        </p:nvSpPr>
        <p:spPr>
          <a:xfrm>
            <a:off x="62932" y="2232487"/>
            <a:ext cx="9021537" cy="82899"/>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Τίτλος 7"/>
          <p:cNvSpPr>
            <a:spLocks noGrp="1"/>
          </p:cNvSpPr>
          <p:nvPr>
            <p:ph type="ctrTitle"/>
          </p:nvPr>
        </p:nvSpPr>
        <p:spPr>
          <a:xfrm>
            <a:off x="457200" y="1129448"/>
            <a:ext cx="8229600" cy="1102519"/>
          </a:xfrm>
        </p:spPr>
        <p:txBody>
          <a:bodyPr anchor="ctr"/>
          <a:lstStyle>
            <a:lvl1pPr algn="ctr">
              <a:defRPr lang="en-US" dirty="0">
                <a:solidFill>
                  <a:srgbClr val="FFFFFF"/>
                </a:solidFill>
              </a:defRPr>
            </a:lvl1pPr>
          </a:lstStyle>
          <a:p>
            <a:r>
              <a:rPr kumimoji="0" lang="el-GR" smtClean="0"/>
              <a:t>Στυλ κύριου τίτλου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smtClean="0"/>
              <a:t>Στυλ κύριου τίτλου</a:t>
            </a:r>
            <a:endParaRPr kumimoji="0" lang="en-US"/>
          </a:p>
        </p:txBody>
      </p:sp>
      <p:sp>
        <p:nvSpPr>
          <p:cNvPr id="3" name="Θέση κατακόρυφου κειμένου 2"/>
          <p:cNvSpPr>
            <a:spLocks noGrp="1"/>
          </p:cNvSpPr>
          <p:nvPr>
            <p:ph type="body" orient="vert" idx="1"/>
          </p:nvPr>
        </p:nvSpPr>
        <p:spPr/>
        <p:txBody>
          <a:bodyPr vert="eaVer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p:txBody>
          <a:bodyPr/>
          <a:lstStyle/>
          <a:p>
            <a:fld id="{8294AB91-58C2-49AE-8101-170675C49BF0}" type="datetime1">
              <a:rPr lang="el-GR" smtClean="0"/>
              <a:t>15/11/2020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8EEC4BB-A9F8-45B8-9FEC-DF5B254B14E9}"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05981"/>
            <a:ext cx="2011680" cy="4388644"/>
          </a:xfrm>
        </p:spPr>
        <p:txBody>
          <a:bodyPr vert="eaVert"/>
          <a:lstStyle/>
          <a:p>
            <a:r>
              <a:rPr kumimoji="0" lang="el-GR" smtClean="0"/>
              <a:t>Στυλ κύριου τίτλου</a:t>
            </a:r>
            <a:endParaRPr kumimoji="0" lang="en-US"/>
          </a:p>
        </p:txBody>
      </p:sp>
      <p:sp>
        <p:nvSpPr>
          <p:cNvPr id="3" name="Θέση κατακόρυφου κειμένου 2"/>
          <p:cNvSpPr>
            <a:spLocks noGrp="1"/>
          </p:cNvSpPr>
          <p:nvPr>
            <p:ph type="body" orient="vert" idx="1"/>
          </p:nvPr>
        </p:nvSpPr>
        <p:spPr>
          <a:xfrm>
            <a:off x="914400" y="205980"/>
            <a:ext cx="5562600" cy="4388644"/>
          </a:xfrm>
        </p:spPr>
        <p:txBody>
          <a:bodyPr vert="eaVer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p:txBody>
          <a:bodyPr/>
          <a:lstStyle/>
          <a:p>
            <a:fld id="{0B74586D-CCE1-4F6F-BEB5-297D47D75B06}" type="datetime1">
              <a:rPr lang="el-GR" smtClean="0"/>
              <a:t>15/11/2020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8EEC4BB-A9F8-45B8-9FEC-DF5B254B14E9}"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smtClean="0"/>
              <a:t>Στυλ κύριου τίτλου</a:t>
            </a:r>
            <a:endParaRPr kumimoji="0" lang="en-US"/>
          </a:p>
        </p:txBody>
      </p:sp>
      <p:sp>
        <p:nvSpPr>
          <p:cNvPr id="4" name="Θέση ημερομηνίας 3"/>
          <p:cNvSpPr>
            <a:spLocks noGrp="1"/>
          </p:cNvSpPr>
          <p:nvPr>
            <p:ph type="dt" sz="half" idx="10"/>
          </p:nvPr>
        </p:nvSpPr>
        <p:spPr/>
        <p:txBody>
          <a:bodyPr/>
          <a:lstStyle/>
          <a:p>
            <a:fld id="{43B706BB-0775-4CDC-B40C-7AD531476BDD}" type="datetime1">
              <a:rPr lang="el-GR" smtClean="0"/>
              <a:t>15/11/2020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8EEC4BB-A9F8-45B8-9FEC-DF5B254B14E9}" type="slidenum">
              <a:rPr lang="el-GR" smtClean="0"/>
              <a:t>‹#›</a:t>
            </a:fld>
            <a:endParaRPr lang="el-GR"/>
          </a:p>
        </p:txBody>
      </p:sp>
      <p:sp>
        <p:nvSpPr>
          <p:cNvPr id="8" name="Θέση περιεχομένου 7"/>
          <p:cNvSpPr>
            <a:spLocks noGrp="1"/>
          </p:cNvSpPr>
          <p:nvPr>
            <p:ph sz="quarter" idx="1"/>
          </p:nvPr>
        </p:nvSpPr>
        <p:spPr>
          <a:xfrm>
            <a:off x="914400" y="1085850"/>
            <a:ext cx="7772400" cy="3429000"/>
          </a:xfrm>
        </p:spPr>
        <p:txBody>
          <a:bodyPr vert="horz"/>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11" name="Ορθογώνιο 10"/>
          <p:cNvSpPr/>
          <p:nvPr/>
        </p:nvSpPr>
        <p:spPr>
          <a:xfrm>
            <a:off x="0" y="0"/>
            <a:ext cx="9144000" cy="51435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Στρογγυλεμένο ορθογώνιο 9"/>
          <p:cNvSpPr/>
          <p:nvPr/>
        </p:nvSpPr>
        <p:spPr>
          <a:xfrm>
            <a:off x="65313" y="52317"/>
            <a:ext cx="9013372" cy="501915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Τίτλος 1"/>
          <p:cNvSpPr>
            <a:spLocks noGrp="1"/>
          </p:cNvSpPr>
          <p:nvPr>
            <p:ph type="title"/>
          </p:nvPr>
        </p:nvSpPr>
        <p:spPr>
          <a:xfrm>
            <a:off x="722313" y="714376"/>
            <a:ext cx="7772400" cy="1021556"/>
          </a:xfrm>
        </p:spPr>
        <p:txBody>
          <a:bodyPr anchor="b" anchorCtr="0"/>
          <a:lstStyle>
            <a:lvl1pPr algn="l">
              <a:buNone/>
              <a:defRPr sz="4000" b="0" cap="none"/>
            </a:lvl1pPr>
          </a:lstStyle>
          <a:p>
            <a:r>
              <a:rPr kumimoji="0" lang="el-GR" smtClean="0"/>
              <a:t>Στυλ κύριου τίτλου</a:t>
            </a:r>
            <a:endParaRPr kumimoji="0" lang="en-US"/>
          </a:p>
        </p:txBody>
      </p:sp>
      <p:sp>
        <p:nvSpPr>
          <p:cNvPr id="3" name="Θέση κειμένου 2"/>
          <p:cNvSpPr>
            <a:spLocks noGrp="1"/>
          </p:cNvSpPr>
          <p:nvPr>
            <p:ph type="body" idx="1"/>
          </p:nvPr>
        </p:nvSpPr>
        <p:spPr>
          <a:xfrm>
            <a:off x="722313" y="1910953"/>
            <a:ext cx="7772400" cy="1003697"/>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Στυλ υποδείγματος κειμένου</a:t>
            </a:r>
          </a:p>
        </p:txBody>
      </p:sp>
      <p:sp>
        <p:nvSpPr>
          <p:cNvPr id="4" name="Θέση ημερομηνίας 3"/>
          <p:cNvSpPr>
            <a:spLocks noGrp="1"/>
          </p:cNvSpPr>
          <p:nvPr>
            <p:ph type="dt" sz="half" idx="10"/>
          </p:nvPr>
        </p:nvSpPr>
        <p:spPr/>
        <p:txBody>
          <a:bodyPr/>
          <a:lstStyle/>
          <a:p>
            <a:fld id="{0FC948BF-E893-4FBF-BF9F-495A61595333}" type="datetime1">
              <a:rPr lang="el-GR" smtClean="0"/>
              <a:t>15/11/2020</a:t>
            </a:fld>
            <a:endParaRPr lang="el-GR"/>
          </a:p>
        </p:txBody>
      </p:sp>
      <p:sp>
        <p:nvSpPr>
          <p:cNvPr id="5" name="Θέση υποσέλιδου 4"/>
          <p:cNvSpPr>
            <a:spLocks noGrp="1"/>
          </p:cNvSpPr>
          <p:nvPr>
            <p:ph type="ftr" sz="quarter" idx="11"/>
          </p:nvPr>
        </p:nvSpPr>
        <p:spPr>
          <a:xfrm>
            <a:off x="800100" y="4629150"/>
            <a:ext cx="4000500" cy="342900"/>
          </a:xfrm>
        </p:spPr>
        <p:txBody>
          <a:bodyPr/>
          <a:lstStyle/>
          <a:p>
            <a:endParaRPr lang="el-GR"/>
          </a:p>
        </p:txBody>
      </p:sp>
      <p:sp>
        <p:nvSpPr>
          <p:cNvPr id="7" name="Ορθογώνιο 6"/>
          <p:cNvSpPr/>
          <p:nvPr/>
        </p:nvSpPr>
        <p:spPr>
          <a:xfrm flipV="1">
            <a:off x="69413" y="1782623"/>
            <a:ext cx="9013515" cy="6858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Ορθογώνιο 7"/>
          <p:cNvSpPr/>
          <p:nvPr/>
        </p:nvSpPr>
        <p:spPr>
          <a:xfrm>
            <a:off x="69147" y="1756107"/>
            <a:ext cx="9013781" cy="3428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Ορθογώνιο 8"/>
          <p:cNvSpPr/>
          <p:nvPr/>
        </p:nvSpPr>
        <p:spPr>
          <a:xfrm>
            <a:off x="68307" y="1851660"/>
            <a:ext cx="9014621" cy="3429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Θέση αριθμού διαφάνειας 5"/>
          <p:cNvSpPr>
            <a:spLocks noGrp="1"/>
          </p:cNvSpPr>
          <p:nvPr>
            <p:ph type="sldNum" sz="quarter" idx="12"/>
          </p:nvPr>
        </p:nvSpPr>
        <p:spPr>
          <a:xfrm>
            <a:off x="146304" y="4656582"/>
            <a:ext cx="457200" cy="342900"/>
          </a:xfrm>
        </p:spPr>
        <p:txBody>
          <a:bodyPr/>
          <a:lstStyle/>
          <a:p>
            <a:fld id="{58EEC4BB-A9F8-45B8-9FEC-DF5B254B14E9}" type="slidenum">
              <a:rPr lang="el-GR" smtClean="0"/>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smtClean="0"/>
              <a:t>Στυλ κύριου τίτλου</a:t>
            </a:r>
            <a:endParaRPr kumimoji="0" lang="en-US"/>
          </a:p>
        </p:txBody>
      </p:sp>
      <p:sp>
        <p:nvSpPr>
          <p:cNvPr id="5" name="Θέση ημερομηνίας 4"/>
          <p:cNvSpPr>
            <a:spLocks noGrp="1"/>
          </p:cNvSpPr>
          <p:nvPr>
            <p:ph type="dt" sz="half" idx="10"/>
          </p:nvPr>
        </p:nvSpPr>
        <p:spPr/>
        <p:txBody>
          <a:bodyPr/>
          <a:lstStyle/>
          <a:p>
            <a:fld id="{0E793CEC-96BB-47B4-9E63-109C624B124A}" type="datetime1">
              <a:rPr lang="el-GR" smtClean="0"/>
              <a:t>15/11/2020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58EEC4BB-A9F8-45B8-9FEC-DF5B254B14E9}" type="slidenum">
              <a:rPr lang="el-GR" smtClean="0"/>
              <a:t>‹#›</a:t>
            </a:fld>
            <a:endParaRPr lang="el-GR"/>
          </a:p>
        </p:txBody>
      </p:sp>
      <p:sp>
        <p:nvSpPr>
          <p:cNvPr id="9" name="Θέση περιεχομένου 8"/>
          <p:cNvSpPr>
            <a:spLocks noGrp="1"/>
          </p:cNvSpPr>
          <p:nvPr>
            <p:ph sz="quarter" idx="1"/>
          </p:nvPr>
        </p:nvSpPr>
        <p:spPr>
          <a:xfrm>
            <a:off x="914400" y="1085850"/>
            <a:ext cx="3749040" cy="3429000"/>
          </a:xfrm>
        </p:spPr>
        <p:txBody>
          <a:bodyPr vert="horz"/>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1" name="Θέση περιεχομένου 10"/>
          <p:cNvSpPr>
            <a:spLocks noGrp="1"/>
          </p:cNvSpPr>
          <p:nvPr>
            <p:ph sz="quarter" idx="2"/>
          </p:nvPr>
        </p:nvSpPr>
        <p:spPr>
          <a:xfrm>
            <a:off x="4933950" y="1085850"/>
            <a:ext cx="3749040" cy="3429000"/>
          </a:xfrm>
        </p:spPr>
        <p:txBody>
          <a:bodyPr vert="horz"/>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914400" y="204788"/>
            <a:ext cx="7772400" cy="857250"/>
          </a:xfrm>
        </p:spPr>
        <p:txBody>
          <a:bodyPr anchor="b" anchorCtr="0"/>
          <a:lstStyle>
            <a:lvl1pPr>
              <a:defRPr/>
            </a:lvl1pPr>
          </a:lstStyle>
          <a:p>
            <a:r>
              <a:rPr kumimoji="0" lang="el-GR" smtClean="0"/>
              <a:t>Στυλ κύριου τίτλου</a:t>
            </a:r>
            <a:endParaRPr kumimoji="0" lang="en-US"/>
          </a:p>
        </p:txBody>
      </p:sp>
      <p:sp>
        <p:nvSpPr>
          <p:cNvPr id="3" name="Θέση κειμένου 2"/>
          <p:cNvSpPr>
            <a:spLocks noGrp="1"/>
          </p:cNvSpPr>
          <p:nvPr>
            <p:ph type="body" idx="1"/>
          </p:nvPr>
        </p:nvSpPr>
        <p:spPr>
          <a:xfrm>
            <a:off x="914400" y="1085850"/>
            <a:ext cx="3733800" cy="5715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Στυλ υποδείγματος κειμένου</a:t>
            </a:r>
          </a:p>
        </p:txBody>
      </p:sp>
      <p:sp>
        <p:nvSpPr>
          <p:cNvPr id="4" name="Θέση κειμένου 3"/>
          <p:cNvSpPr>
            <a:spLocks noGrp="1"/>
          </p:cNvSpPr>
          <p:nvPr>
            <p:ph type="body" sz="half" idx="3"/>
          </p:nvPr>
        </p:nvSpPr>
        <p:spPr>
          <a:xfrm>
            <a:off x="4953000" y="1085850"/>
            <a:ext cx="3733800" cy="5715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Στυλ υποδείγματος κειμένου</a:t>
            </a:r>
          </a:p>
        </p:txBody>
      </p:sp>
      <p:sp>
        <p:nvSpPr>
          <p:cNvPr id="7" name="Θέση ημερομηνίας 6"/>
          <p:cNvSpPr>
            <a:spLocks noGrp="1"/>
          </p:cNvSpPr>
          <p:nvPr>
            <p:ph type="dt" sz="half" idx="10"/>
          </p:nvPr>
        </p:nvSpPr>
        <p:spPr/>
        <p:txBody>
          <a:bodyPr/>
          <a:lstStyle/>
          <a:p>
            <a:fld id="{45E158FB-0FD9-4896-9CFF-8A3368C64AFA}" type="datetime1">
              <a:rPr lang="el-GR" smtClean="0"/>
              <a:t>15/11/2020</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58EEC4BB-A9F8-45B8-9FEC-DF5B254B14E9}" type="slidenum">
              <a:rPr lang="el-GR" smtClean="0"/>
              <a:t>‹#›</a:t>
            </a:fld>
            <a:endParaRPr lang="el-GR"/>
          </a:p>
        </p:txBody>
      </p:sp>
      <p:sp>
        <p:nvSpPr>
          <p:cNvPr id="11" name="Θέση περιεχομένου 10"/>
          <p:cNvSpPr>
            <a:spLocks noGrp="1"/>
          </p:cNvSpPr>
          <p:nvPr>
            <p:ph sz="half" idx="2"/>
          </p:nvPr>
        </p:nvSpPr>
        <p:spPr>
          <a:xfrm>
            <a:off x="914400" y="1685925"/>
            <a:ext cx="3733800" cy="2914650"/>
          </a:xfrm>
        </p:spPr>
        <p:txBody>
          <a:bodyPr vert="horz"/>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Θέση περιεχομένου 12"/>
          <p:cNvSpPr>
            <a:spLocks noGrp="1"/>
          </p:cNvSpPr>
          <p:nvPr>
            <p:ph sz="half" idx="4"/>
          </p:nvPr>
        </p:nvSpPr>
        <p:spPr>
          <a:xfrm>
            <a:off x="4953000" y="1685925"/>
            <a:ext cx="3733800" cy="2914650"/>
          </a:xfrm>
        </p:spPr>
        <p:txBody>
          <a:bodyPr vert="horz"/>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smtClean="0"/>
              <a:t>Στυλ κύριου τίτλου</a:t>
            </a:r>
            <a:endParaRPr kumimoji="0" lang="en-US"/>
          </a:p>
        </p:txBody>
      </p:sp>
      <p:sp>
        <p:nvSpPr>
          <p:cNvPr id="3" name="Θέση ημερομηνίας 2"/>
          <p:cNvSpPr>
            <a:spLocks noGrp="1"/>
          </p:cNvSpPr>
          <p:nvPr>
            <p:ph type="dt" sz="half" idx="10"/>
          </p:nvPr>
        </p:nvSpPr>
        <p:spPr/>
        <p:txBody>
          <a:bodyPr/>
          <a:lstStyle/>
          <a:p>
            <a:fld id="{887388B1-1935-4948-A939-99457F2A168C}" type="datetime1">
              <a:rPr lang="el-GR" smtClean="0"/>
              <a:t>15/11/2020</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58EEC4BB-A9F8-45B8-9FEC-DF5B254B14E9}"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3999FDAA-6618-4BDB-B400-8F72C2BE34F9}" type="datetime1">
              <a:rPr lang="el-GR" smtClean="0"/>
              <a:t>15/11/2020</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58EEC4BB-A9F8-45B8-9FEC-DF5B254B14E9}"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8" name="Ορθογώνιο 7"/>
          <p:cNvSpPr/>
          <p:nvPr/>
        </p:nvSpPr>
        <p:spPr>
          <a:xfrm>
            <a:off x="0" y="0"/>
            <a:ext cx="9144000" cy="51435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Στρογγυλεμένο ορθογώνιο 8"/>
          <p:cNvSpPr/>
          <p:nvPr/>
        </p:nvSpPr>
        <p:spPr>
          <a:xfrm>
            <a:off x="64008" y="52316"/>
            <a:ext cx="9013372" cy="5020056"/>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Τίτλος 1"/>
          <p:cNvSpPr>
            <a:spLocks noGrp="1"/>
          </p:cNvSpPr>
          <p:nvPr>
            <p:ph type="title"/>
          </p:nvPr>
        </p:nvSpPr>
        <p:spPr>
          <a:xfrm>
            <a:off x="914400" y="204788"/>
            <a:ext cx="7772400" cy="857250"/>
          </a:xfrm>
        </p:spPr>
        <p:txBody>
          <a:bodyPr anchor="b" anchorCtr="0"/>
          <a:lstStyle>
            <a:lvl1pPr algn="l">
              <a:buNone/>
              <a:defRPr sz="4000" b="0"/>
            </a:lvl1pPr>
          </a:lstStyle>
          <a:p>
            <a:r>
              <a:rPr kumimoji="0" lang="el-GR" smtClean="0"/>
              <a:t>Στυλ κύριου τίτλου</a:t>
            </a:r>
            <a:endParaRPr kumimoji="0" lang="en-US"/>
          </a:p>
        </p:txBody>
      </p:sp>
      <p:sp>
        <p:nvSpPr>
          <p:cNvPr id="3" name="Θέση κειμένου 2"/>
          <p:cNvSpPr>
            <a:spLocks noGrp="1"/>
          </p:cNvSpPr>
          <p:nvPr>
            <p:ph type="body" idx="2"/>
          </p:nvPr>
        </p:nvSpPr>
        <p:spPr>
          <a:xfrm>
            <a:off x="914400" y="1200150"/>
            <a:ext cx="1905000" cy="337185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l-GR" smtClean="0"/>
              <a:t>Στυλ υποδείγματος κειμένου</a:t>
            </a:r>
          </a:p>
        </p:txBody>
      </p:sp>
      <p:sp>
        <p:nvSpPr>
          <p:cNvPr id="5" name="Θέση ημερομηνίας 4"/>
          <p:cNvSpPr>
            <a:spLocks noGrp="1"/>
          </p:cNvSpPr>
          <p:nvPr>
            <p:ph type="dt" sz="half" idx="10"/>
          </p:nvPr>
        </p:nvSpPr>
        <p:spPr/>
        <p:txBody>
          <a:bodyPr/>
          <a:lstStyle/>
          <a:p>
            <a:fld id="{5E5C6A76-F3B1-46D3-9847-2E1E3AABB07C}" type="datetime1">
              <a:rPr lang="el-GR" smtClean="0"/>
              <a:t>15/11/2020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58EEC4BB-A9F8-45B8-9FEC-DF5B254B14E9}" type="slidenum">
              <a:rPr lang="el-GR" smtClean="0"/>
              <a:t>‹#›</a:t>
            </a:fld>
            <a:endParaRPr lang="el-GR"/>
          </a:p>
        </p:txBody>
      </p:sp>
      <p:sp>
        <p:nvSpPr>
          <p:cNvPr id="11" name="Θέση περιεχομένου 10"/>
          <p:cNvSpPr>
            <a:spLocks noGrp="1"/>
          </p:cNvSpPr>
          <p:nvPr>
            <p:ph sz="quarter" idx="1"/>
          </p:nvPr>
        </p:nvSpPr>
        <p:spPr>
          <a:xfrm>
            <a:off x="2971800" y="1200150"/>
            <a:ext cx="5715000" cy="3371850"/>
          </a:xfrm>
        </p:spPr>
        <p:txBody>
          <a:bodyPr vert="horz"/>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914400" y="3675413"/>
            <a:ext cx="7315200" cy="391716"/>
          </a:xfrm>
        </p:spPr>
        <p:txBody>
          <a:bodyPr anchor="ctr">
            <a:noAutofit/>
          </a:bodyPr>
          <a:lstStyle>
            <a:lvl1pPr algn="l">
              <a:buNone/>
              <a:defRPr sz="2800" b="0"/>
            </a:lvl1pPr>
          </a:lstStyle>
          <a:p>
            <a:r>
              <a:rPr kumimoji="0" lang="el-GR" smtClean="0"/>
              <a:t>Στυλ κύριου τίτλου</a:t>
            </a:r>
            <a:endParaRPr kumimoji="0" lang="en-US"/>
          </a:p>
        </p:txBody>
      </p:sp>
      <p:sp>
        <p:nvSpPr>
          <p:cNvPr id="4" name="Θέση κειμένου 3"/>
          <p:cNvSpPr>
            <a:spLocks noGrp="1"/>
          </p:cNvSpPr>
          <p:nvPr>
            <p:ph type="body" sz="half" idx="2"/>
          </p:nvPr>
        </p:nvSpPr>
        <p:spPr>
          <a:xfrm>
            <a:off x="914400" y="4084369"/>
            <a:ext cx="7315200" cy="51435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l-GR" smtClean="0"/>
              <a:t>Στυλ υποδείγματος κειμένου</a:t>
            </a:r>
          </a:p>
        </p:txBody>
      </p:sp>
      <p:sp>
        <p:nvSpPr>
          <p:cNvPr id="5" name="Θέση ημερομηνίας 4"/>
          <p:cNvSpPr>
            <a:spLocks noGrp="1"/>
          </p:cNvSpPr>
          <p:nvPr>
            <p:ph type="dt" sz="half" idx="10"/>
          </p:nvPr>
        </p:nvSpPr>
        <p:spPr/>
        <p:txBody>
          <a:bodyPr/>
          <a:lstStyle/>
          <a:p>
            <a:fld id="{A799F17B-94B7-4F8F-85FE-F399023942F6}" type="datetime1">
              <a:rPr lang="el-GR" smtClean="0"/>
              <a:t>15/11/2020</a:t>
            </a:fld>
            <a:endParaRPr lang="el-GR"/>
          </a:p>
        </p:txBody>
      </p:sp>
      <p:sp>
        <p:nvSpPr>
          <p:cNvPr id="6" name="Θέση υποσέλιδου 5"/>
          <p:cNvSpPr>
            <a:spLocks noGrp="1"/>
          </p:cNvSpPr>
          <p:nvPr>
            <p:ph type="ftr" sz="quarter" idx="11"/>
          </p:nvPr>
        </p:nvSpPr>
        <p:spPr>
          <a:xfrm>
            <a:off x="914400" y="4629150"/>
            <a:ext cx="3886200" cy="342900"/>
          </a:xfrm>
        </p:spPr>
        <p:txBody>
          <a:bodyPr/>
          <a:lstStyle/>
          <a:p>
            <a:endParaRPr lang="el-GR"/>
          </a:p>
        </p:txBody>
      </p:sp>
      <p:sp>
        <p:nvSpPr>
          <p:cNvPr id="7" name="Θέση αριθμού διαφάνειας 6"/>
          <p:cNvSpPr>
            <a:spLocks noGrp="1"/>
          </p:cNvSpPr>
          <p:nvPr>
            <p:ph type="sldNum" sz="quarter" idx="12"/>
          </p:nvPr>
        </p:nvSpPr>
        <p:spPr>
          <a:xfrm>
            <a:off x="146304" y="4656582"/>
            <a:ext cx="457200" cy="342900"/>
          </a:xfrm>
        </p:spPr>
        <p:txBody>
          <a:bodyPr/>
          <a:lstStyle/>
          <a:p>
            <a:fld id="{58EEC4BB-A9F8-45B8-9FEC-DF5B254B14E9}" type="slidenum">
              <a:rPr lang="el-GR" smtClean="0"/>
              <a:t>‹#›</a:t>
            </a:fld>
            <a:endParaRPr lang="el-GR"/>
          </a:p>
        </p:txBody>
      </p:sp>
      <p:sp>
        <p:nvSpPr>
          <p:cNvPr id="11" name="Ορθογώνιο 10"/>
          <p:cNvSpPr/>
          <p:nvPr/>
        </p:nvSpPr>
        <p:spPr>
          <a:xfrm flipV="1">
            <a:off x="68307" y="3512666"/>
            <a:ext cx="9006840" cy="6858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Ορθογώνιο 11"/>
          <p:cNvSpPr/>
          <p:nvPr/>
        </p:nvSpPr>
        <p:spPr>
          <a:xfrm>
            <a:off x="68509" y="3487856"/>
            <a:ext cx="9006639" cy="3428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Ορθογώνιο 12"/>
          <p:cNvSpPr/>
          <p:nvPr/>
        </p:nvSpPr>
        <p:spPr>
          <a:xfrm>
            <a:off x="68511" y="3579919"/>
            <a:ext cx="9006637" cy="3660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Θέση εικόνας 2"/>
          <p:cNvSpPr>
            <a:spLocks noGrp="1"/>
          </p:cNvSpPr>
          <p:nvPr>
            <p:ph type="pic" idx="1"/>
          </p:nvPr>
        </p:nvSpPr>
        <p:spPr>
          <a:xfrm>
            <a:off x="68309" y="50007"/>
            <a:ext cx="9001873" cy="3436144"/>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Ορθογώνιο 8"/>
          <p:cNvSpPr/>
          <p:nvPr/>
        </p:nvSpPr>
        <p:spPr>
          <a:xfrm>
            <a:off x="0" y="0"/>
            <a:ext cx="9144000" cy="51435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Στρογγυλεμένο ορθογώνιο 7"/>
          <p:cNvSpPr/>
          <p:nvPr/>
        </p:nvSpPr>
        <p:spPr>
          <a:xfrm>
            <a:off x="64008" y="52316"/>
            <a:ext cx="9013372" cy="5020056"/>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Θέση τίτλου 21"/>
          <p:cNvSpPr>
            <a:spLocks noGrp="1"/>
          </p:cNvSpPr>
          <p:nvPr>
            <p:ph type="title"/>
          </p:nvPr>
        </p:nvSpPr>
        <p:spPr>
          <a:xfrm>
            <a:off x="914400" y="205979"/>
            <a:ext cx="7772400" cy="857250"/>
          </a:xfrm>
          <a:prstGeom prst="rect">
            <a:avLst/>
          </a:prstGeom>
        </p:spPr>
        <p:txBody>
          <a:bodyPr bIns="91440" anchor="b" anchorCtr="0">
            <a:normAutofit/>
          </a:bodyPr>
          <a:lstStyle/>
          <a:p>
            <a:r>
              <a:rPr kumimoji="0" lang="el-GR" smtClean="0"/>
              <a:t>Στυλ κύριου τίτλου</a:t>
            </a:r>
            <a:endParaRPr kumimoji="0" lang="en-US"/>
          </a:p>
        </p:txBody>
      </p:sp>
      <p:sp>
        <p:nvSpPr>
          <p:cNvPr id="13" name="Θέση κειμένου 12"/>
          <p:cNvSpPr>
            <a:spLocks noGrp="1"/>
          </p:cNvSpPr>
          <p:nvPr>
            <p:ph type="body" idx="1"/>
          </p:nvPr>
        </p:nvSpPr>
        <p:spPr>
          <a:xfrm>
            <a:off x="914400" y="1085850"/>
            <a:ext cx="7772400" cy="3429000"/>
          </a:xfrm>
          <a:prstGeom prst="rect">
            <a:avLst/>
          </a:prstGeom>
        </p:spPr>
        <p:txBody>
          <a:bodyPr>
            <a:normAutofit/>
          </a:bodyPr>
          <a:lstStyle/>
          <a:p>
            <a:pPr lvl="0" eaLnBrk="1" latinLnBrk="0" hangingPunct="1"/>
            <a:r>
              <a:rPr kumimoji="0" lang="el-GR" smtClean="0"/>
              <a:t>Στυλ υποδείγματος κειμένου</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Θέση ημερομηνίας 13"/>
          <p:cNvSpPr>
            <a:spLocks noGrp="1"/>
          </p:cNvSpPr>
          <p:nvPr>
            <p:ph type="dt" sz="half" idx="2"/>
          </p:nvPr>
        </p:nvSpPr>
        <p:spPr>
          <a:xfrm>
            <a:off x="6172200" y="4643437"/>
            <a:ext cx="2476500" cy="357188"/>
          </a:xfrm>
          <a:prstGeom prst="rect">
            <a:avLst/>
          </a:prstGeom>
        </p:spPr>
        <p:txBody>
          <a:bodyPr anchor="ctr" anchorCtr="0"/>
          <a:lstStyle>
            <a:lvl1pPr algn="r" eaLnBrk="1" latinLnBrk="0" hangingPunct="1">
              <a:defRPr kumimoji="0" sz="1400">
                <a:solidFill>
                  <a:schemeClr val="tx2"/>
                </a:solidFill>
              </a:defRPr>
            </a:lvl1pPr>
          </a:lstStyle>
          <a:p>
            <a:fld id="{407420D9-C76C-4D05-B51A-D05145165BB0}" type="datetime1">
              <a:rPr lang="el-GR" smtClean="0"/>
              <a:t>15/11/2020</a:t>
            </a:fld>
            <a:endParaRPr lang="el-GR"/>
          </a:p>
        </p:txBody>
      </p:sp>
      <p:sp>
        <p:nvSpPr>
          <p:cNvPr id="3" name="Θέση υποσέλιδου 2"/>
          <p:cNvSpPr>
            <a:spLocks noGrp="1"/>
          </p:cNvSpPr>
          <p:nvPr>
            <p:ph type="ftr" sz="quarter" idx="3"/>
          </p:nvPr>
        </p:nvSpPr>
        <p:spPr>
          <a:xfrm>
            <a:off x="914400" y="4629150"/>
            <a:ext cx="3962400" cy="342900"/>
          </a:xfrm>
          <a:prstGeom prst="rect">
            <a:avLst/>
          </a:prstGeom>
        </p:spPr>
        <p:txBody>
          <a:bodyPr anchor="ctr" anchorCtr="0"/>
          <a:lstStyle>
            <a:lvl1pPr eaLnBrk="1" latinLnBrk="0" hangingPunct="1">
              <a:defRPr kumimoji="0" sz="1400">
                <a:solidFill>
                  <a:schemeClr val="tx2"/>
                </a:solidFill>
              </a:defRPr>
            </a:lvl1pPr>
          </a:lstStyle>
          <a:p>
            <a:endParaRPr lang="el-GR"/>
          </a:p>
        </p:txBody>
      </p:sp>
      <p:sp>
        <p:nvSpPr>
          <p:cNvPr id="23" name="Θέση αριθμού διαφάνειας 22"/>
          <p:cNvSpPr>
            <a:spLocks noGrp="1"/>
          </p:cNvSpPr>
          <p:nvPr>
            <p:ph type="sldNum" sz="quarter" idx="4"/>
          </p:nvPr>
        </p:nvSpPr>
        <p:spPr>
          <a:xfrm>
            <a:off x="146304" y="4657725"/>
            <a:ext cx="457200" cy="3429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58EEC4BB-A9F8-45B8-9FEC-DF5B254B14E9}"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gif"/><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0.wmf"/><Relationship Id="rId5" Type="http://schemas.openxmlformats.org/officeDocument/2006/relationships/oleObject" Target="../embeddings/oleObject2.bin"/><Relationship Id="rId4" Type="http://schemas.openxmlformats.org/officeDocument/2006/relationships/image" Target="../media/image19.wmf"/></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1.gif"/><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251520" y="141480"/>
            <a:ext cx="8640960" cy="846537"/>
          </a:xfrm>
        </p:spPr>
        <p:txBody>
          <a:bodyPr>
            <a:normAutofit fontScale="77500" lnSpcReduction="20000"/>
          </a:bodyPr>
          <a:lstStyle/>
          <a:p>
            <a:pPr>
              <a:lnSpc>
                <a:spcPct val="150000"/>
              </a:lnSpc>
              <a:spcBef>
                <a:spcPts val="1800"/>
              </a:spcBef>
            </a:pPr>
            <a:r>
              <a:rPr lang="el-GR" sz="4000" b="1" dirty="0" smtClean="0">
                <a:latin typeface="Calibri" panose="020F0502020204030204" pitchFamily="34" charset="0"/>
                <a:cs typeface="Calibri" panose="020F0502020204030204" pitchFamily="34" charset="0"/>
              </a:rPr>
              <a:t>Στοιχεία Τεχν</a:t>
            </a:r>
            <a:r>
              <a:rPr lang="el-GR" sz="4000" b="1" dirty="0">
                <a:latin typeface="Calibri" panose="020F0502020204030204" pitchFamily="34" charset="0"/>
                <a:cs typeface="Calibri" panose="020F0502020204030204" pitchFamily="34" charset="0"/>
              </a:rPr>
              <a:t>. Θερμοδυναμικής – Εφαρμογές (Θ)</a:t>
            </a:r>
          </a:p>
        </p:txBody>
      </p:sp>
      <p:sp>
        <p:nvSpPr>
          <p:cNvPr id="2" name="Τίτλος 1"/>
          <p:cNvSpPr>
            <a:spLocks noGrp="1"/>
          </p:cNvSpPr>
          <p:nvPr>
            <p:ph type="ctrTitle"/>
          </p:nvPr>
        </p:nvSpPr>
        <p:spPr>
          <a:xfrm>
            <a:off x="77493" y="1129448"/>
            <a:ext cx="9020012" cy="1102519"/>
          </a:xfrm>
        </p:spPr>
        <p:txBody>
          <a:bodyPr>
            <a:normAutofit fontScale="90000"/>
          </a:bodyPr>
          <a:lstStyle/>
          <a:p>
            <a:pPr>
              <a:lnSpc>
                <a:spcPct val="130000"/>
              </a:lnSpc>
              <a:spcAft>
                <a:spcPts val="1200"/>
              </a:spcAft>
            </a:pPr>
            <a:r>
              <a:rPr lang="en-US" sz="3400" b="1" dirty="0" smtClean="0"/>
              <a:t>2o </a:t>
            </a:r>
            <a:r>
              <a:rPr lang="el-GR" sz="3400" b="1" dirty="0" smtClean="0"/>
              <a:t>Κεφάλαιο </a:t>
            </a:r>
            <a:br>
              <a:rPr lang="el-GR" sz="3400" b="1" dirty="0" smtClean="0"/>
            </a:br>
            <a:r>
              <a:rPr lang="el-GR" sz="3100" b="1" dirty="0" smtClean="0">
                <a:solidFill>
                  <a:srgbClr val="FFFF00"/>
                </a:solidFill>
                <a:latin typeface="+mn-lt"/>
              </a:rPr>
              <a:t>Ορισμοί και Μονάδες Μέτρησης Μεγεθών </a:t>
            </a:r>
            <a:endParaRPr lang="el-GR" sz="3100" b="1" dirty="0">
              <a:solidFill>
                <a:srgbClr val="FFFF00"/>
              </a:solidFill>
              <a:latin typeface="+mn-lt"/>
            </a:endParaRPr>
          </a:p>
        </p:txBody>
      </p:sp>
      <p:sp>
        <p:nvSpPr>
          <p:cNvPr id="4" name="Υπότιτλος 2"/>
          <p:cNvSpPr txBox="1">
            <a:spLocks/>
          </p:cNvSpPr>
          <p:nvPr/>
        </p:nvSpPr>
        <p:spPr>
          <a:xfrm>
            <a:off x="1187624" y="0"/>
            <a:ext cx="6400800" cy="1200150"/>
          </a:xfrm>
          <a:prstGeom prst="rect">
            <a:avLst/>
          </a:prstGeom>
        </p:spPr>
        <p:txBody>
          <a:bodyPr>
            <a:normAutofit/>
          </a:bodyPr>
          <a:lstStyle>
            <a:lvl1pPr marL="0" indent="0" algn="ctr" rtl="0" eaLnBrk="1" latinLnBrk="0" hangingPunct="1">
              <a:spcBef>
                <a:spcPts val="580"/>
              </a:spcBef>
              <a:buClr>
                <a:schemeClr val="accent1"/>
              </a:buClr>
              <a:buSzPct val="85000"/>
              <a:buFont typeface="Wingdings 2"/>
              <a:buNone/>
              <a:defRPr kumimoji="0" sz="2600" kern="1200">
                <a:solidFill>
                  <a:schemeClr val="tx2"/>
                </a:solidFill>
                <a:latin typeface="+mn-lt"/>
                <a:ea typeface="+mn-ea"/>
                <a:cs typeface="+mn-cs"/>
              </a:defRPr>
            </a:lvl1pPr>
            <a:lvl2pPr marL="457200" indent="0" algn="ctr" rtl="0" eaLnBrk="1" latinLnBrk="0" hangingPunct="1">
              <a:spcBef>
                <a:spcPts val="370"/>
              </a:spcBef>
              <a:buClr>
                <a:schemeClr val="accent2"/>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ts val="370"/>
              </a:spcBef>
              <a:buClr>
                <a:schemeClr val="accent1">
                  <a:tint val="60000"/>
                </a:schemeClr>
              </a:buClr>
              <a:buSzPct val="85000"/>
              <a:buFont typeface="Wingdings 2"/>
              <a:buNone/>
              <a:defRPr kumimoji="0" sz="2000" kern="1200">
                <a:solidFill>
                  <a:schemeClr val="tx1"/>
                </a:solidFill>
                <a:latin typeface="+mn-lt"/>
                <a:ea typeface="+mn-ea"/>
                <a:cs typeface="+mn-cs"/>
              </a:defRPr>
            </a:lvl3pPr>
            <a:lvl4pPr marL="1371600" indent="0" algn="ctr" rtl="0" eaLnBrk="1" latinLnBrk="0" hangingPunct="1">
              <a:spcBef>
                <a:spcPts val="370"/>
              </a:spcBef>
              <a:buClr>
                <a:schemeClr val="accent3"/>
              </a:buClr>
              <a:buSzPct val="80000"/>
              <a:buFont typeface="Wingdings 2"/>
              <a:buNone/>
              <a:defRPr kumimoji="0" sz="2000" kern="1200">
                <a:solidFill>
                  <a:schemeClr val="tx1"/>
                </a:solidFill>
                <a:latin typeface="+mn-lt"/>
                <a:ea typeface="+mn-ea"/>
                <a:cs typeface="+mn-cs"/>
              </a:defRPr>
            </a:lvl4pPr>
            <a:lvl5pPr marL="1828800" indent="0" algn="ctr" rtl="0" eaLnBrk="1" latinLnBrk="0" hangingPunct="1">
              <a:spcBef>
                <a:spcPts val="370"/>
              </a:spcBef>
              <a:buClr>
                <a:schemeClr val="accent3"/>
              </a:buClr>
              <a:buFontTx/>
              <a:buNone/>
              <a:defRPr kumimoji="0" sz="2000" kern="1200">
                <a:solidFill>
                  <a:schemeClr val="tx1"/>
                </a:solidFill>
                <a:latin typeface="+mn-lt"/>
                <a:ea typeface="+mn-ea"/>
                <a:cs typeface="+mn-cs"/>
              </a:defRPr>
            </a:lvl5pPr>
            <a:lvl6pPr marL="2286000" indent="0" algn="ctr" rtl="0" eaLnBrk="1" latinLnBrk="0" hangingPunct="1">
              <a:spcBef>
                <a:spcPts val="370"/>
              </a:spcBef>
              <a:buClr>
                <a:schemeClr val="accent3"/>
              </a:buClr>
              <a:buNone/>
              <a:defRPr kumimoji="0" sz="1800" kern="1200" baseline="0">
                <a:solidFill>
                  <a:schemeClr val="tx1"/>
                </a:solidFill>
                <a:latin typeface="+mn-lt"/>
                <a:ea typeface="+mn-ea"/>
                <a:cs typeface="+mn-cs"/>
              </a:defRPr>
            </a:lvl6pPr>
            <a:lvl7pPr marL="2743200" indent="0" algn="ctr" rtl="0" eaLnBrk="1" latinLnBrk="0" hangingPunct="1">
              <a:spcBef>
                <a:spcPts val="370"/>
              </a:spcBef>
              <a:buClr>
                <a:schemeClr val="accent2"/>
              </a:buClr>
              <a:buNone/>
              <a:defRPr kumimoji="0" sz="1800" kern="1200">
                <a:solidFill>
                  <a:schemeClr val="tx1"/>
                </a:solidFill>
                <a:latin typeface="+mn-lt"/>
                <a:ea typeface="+mn-ea"/>
                <a:cs typeface="+mn-cs"/>
              </a:defRPr>
            </a:lvl7pPr>
            <a:lvl8pPr marL="3200400" indent="0" algn="ctr" rtl="0" eaLnBrk="1" latinLnBrk="0" hangingPunct="1">
              <a:spcBef>
                <a:spcPts val="370"/>
              </a:spcBef>
              <a:buClr>
                <a:schemeClr val="accent1">
                  <a:tint val="60000"/>
                </a:schemeClr>
              </a:buClr>
              <a:buNone/>
              <a:defRPr kumimoji="0" sz="1800" kern="1200">
                <a:solidFill>
                  <a:schemeClr val="tx1"/>
                </a:solidFill>
                <a:latin typeface="+mn-lt"/>
                <a:ea typeface="+mn-ea"/>
                <a:cs typeface="+mn-cs"/>
              </a:defRPr>
            </a:lvl8pPr>
            <a:lvl9pPr marL="3657600" indent="0" algn="ctr" rtl="0" eaLnBrk="1" latinLnBrk="0" hangingPunct="1">
              <a:spcBef>
                <a:spcPts val="370"/>
              </a:spcBef>
              <a:buClr>
                <a:schemeClr val="accent2">
                  <a:tint val="60000"/>
                </a:schemeClr>
              </a:buClr>
              <a:buNone/>
              <a:defRPr kumimoji="0" sz="1800" kern="1200">
                <a:solidFill>
                  <a:schemeClr val="tx1"/>
                </a:solidFill>
                <a:latin typeface="+mn-lt"/>
                <a:ea typeface="+mn-ea"/>
                <a:cs typeface="+mn-cs"/>
              </a:defRPr>
            </a:lvl9pPr>
          </a:lstStyle>
          <a:p>
            <a:endParaRPr lang="el-GR" dirty="0"/>
          </a:p>
        </p:txBody>
      </p:sp>
      <p:sp>
        <p:nvSpPr>
          <p:cNvPr id="5" name="Υπότιτλος 2"/>
          <p:cNvSpPr txBox="1">
            <a:spLocks/>
          </p:cNvSpPr>
          <p:nvPr/>
        </p:nvSpPr>
        <p:spPr>
          <a:xfrm>
            <a:off x="216976" y="4623535"/>
            <a:ext cx="8747512" cy="432491"/>
          </a:xfrm>
          <a:prstGeom prst="rect">
            <a:avLst/>
          </a:prstGeom>
        </p:spPr>
        <p:txBody>
          <a:bodyPr>
            <a:normAutofit fontScale="92500" lnSpcReduction="10000"/>
          </a:bodyPr>
          <a:lstStyle>
            <a:lvl1pPr marL="0" indent="0" algn="ctr" rtl="0" eaLnBrk="1" latinLnBrk="0" hangingPunct="1">
              <a:spcBef>
                <a:spcPts val="580"/>
              </a:spcBef>
              <a:buClr>
                <a:schemeClr val="accent1"/>
              </a:buClr>
              <a:buSzPct val="85000"/>
              <a:buFont typeface="Wingdings 2"/>
              <a:buNone/>
              <a:defRPr kumimoji="0" sz="2600" kern="1200">
                <a:solidFill>
                  <a:schemeClr val="tx2"/>
                </a:solidFill>
                <a:latin typeface="+mn-lt"/>
                <a:ea typeface="+mn-ea"/>
                <a:cs typeface="+mn-cs"/>
              </a:defRPr>
            </a:lvl1pPr>
            <a:lvl2pPr marL="457200" indent="0" algn="ctr" rtl="0" eaLnBrk="1" latinLnBrk="0" hangingPunct="1">
              <a:spcBef>
                <a:spcPts val="370"/>
              </a:spcBef>
              <a:buClr>
                <a:schemeClr val="accent2"/>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ts val="370"/>
              </a:spcBef>
              <a:buClr>
                <a:schemeClr val="accent1">
                  <a:tint val="60000"/>
                </a:schemeClr>
              </a:buClr>
              <a:buSzPct val="85000"/>
              <a:buFont typeface="Wingdings 2"/>
              <a:buNone/>
              <a:defRPr kumimoji="0" sz="2000" kern="1200">
                <a:solidFill>
                  <a:schemeClr val="tx1"/>
                </a:solidFill>
                <a:latin typeface="+mn-lt"/>
                <a:ea typeface="+mn-ea"/>
                <a:cs typeface="+mn-cs"/>
              </a:defRPr>
            </a:lvl3pPr>
            <a:lvl4pPr marL="1371600" indent="0" algn="ctr" rtl="0" eaLnBrk="1" latinLnBrk="0" hangingPunct="1">
              <a:spcBef>
                <a:spcPts val="370"/>
              </a:spcBef>
              <a:buClr>
                <a:schemeClr val="accent3"/>
              </a:buClr>
              <a:buSzPct val="80000"/>
              <a:buFont typeface="Wingdings 2"/>
              <a:buNone/>
              <a:defRPr kumimoji="0" sz="2000" kern="1200">
                <a:solidFill>
                  <a:schemeClr val="tx1"/>
                </a:solidFill>
                <a:latin typeface="+mn-lt"/>
                <a:ea typeface="+mn-ea"/>
                <a:cs typeface="+mn-cs"/>
              </a:defRPr>
            </a:lvl4pPr>
            <a:lvl5pPr marL="1828800" indent="0" algn="ctr" rtl="0" eaLnBrk="1" latinLnBrk="0" hangingPunct="1">
              <a:spcBef>
                <a:spcPts val="370"/>
              </a:spcBef>
              <a:buClr>
                <a:schemeClr val="accent3"/>
              </a:buClr>
              <a:buFontTx/>
              <a:buNone/>
              <a:defRPr kumimoji="0" sz="2000" kern="1200">
                <a:solidFill>
                  <a:schemeClr val="tx1"/>
                </a:solidFill>
                <a:latin typeface="+mn-lt"/>
                <a:ea typeface="+mn-ea"/>
                <a:cs typeface="+mn-cs"/>
              </a:defRPr>
            </a:lvl5pPr>
            <a:lvl6pPr marL="2286000" indent="0" algn="ctr" rtl="0" eaLnBrk="1" latinLnBrk="0" hangingPunct="1">
              <a:spcBef>
                <a:spcPts val="370"/>
              </a:spcBef>
              <a:buClr>
                <a:schemeClr val="accent3"/>
              </a:buClr>
              <a:buNone/>
              <a:defRPr kumimoji="0" sz="1800" kern="1200" baseline="0">
                <a:solidFill>
                  <a:schemeClr val="tx1"/>
                </a:solidFill>
                <a:latin typeface="+mn-lt"/>
                <a:ea typeface="+mn-ea"/>
                <a:cs typeface="+mn-cs"/>
              </a:defRPr>
            </a:lvl6pPr>
            <a:lvl7pPr marL="2743200" indent="0" algn="ctr" rtl="0" eaLnBrk="1" latinLnBrk="0" hangingPunct="1">
              <a:spcBef>
                <a:spcPts val="370"/>
              </a:spcBef>
              <a:buClr>
                <a:schemeClr val="accent2"/>
              </a:buClr>
              <a:buNone/>
              <a:defRPr kumimoji="0" sz="1800" kern="1200">
                <a:solidFill>
                  <a:schemeClr val="tx1"/>
                </a:solidFill>
                <a:latin typeface="+mn-lt"/>
                <a:ea typeface="+mn-ea"/>
                <a:cs typeface="+mn-cs"/>
              </a:defRPr>
            </a:lvl7pPr>
            <a:lvl8pPr marL="3200400" indent="0" algn="ctr" rtl="0" eaLnBrk="1" latinLnBrk="0" hangingPunct="1">
              <a:spcBef>
                <a:spcPts val="370"/>
              </a:spcBef>
              <a:buClr>
                <a:schemeClr val="accent1">
                  <a:tint val="60000"/>
                </a:schemeClr>
              </a:buClr>
              <a:buNone/>
              <a:defRPr kumimoji="0" sz="1800" kern="1200">
                <a:solidFill>
                  <a:schemeClr val="tx1"/>
                </a:solidFill>
                <a:latin typeface="+mn-lt"/>
                <a:ea typeface="+mn-ea"/>
                <a:cs typeface="+mn-cs"/>
              </a:defRPr>
            </a:lvl8pPr>
            <a:lvl9pPr marL="3657600" indent="0" algn="ctr" rtl="0" eaLnBrk="1" latinLnBrk="0" hangingPunct="1">
              <a:spcBef>
                <a:spcPts val="370"/>
              </a:spcBef>
              <a:buClr>
                <a:schemeClr val="accent2">
                  <a:tint val="60000"/>
                </a:schemeClr>
              </a:buClr>
              <a:buNone/>
              <a:defRPr kumimoji="0" sz="1800" kern="1200">
                <a:solidFill>
                  <a:schemeClr val="tx1"/>
                </a:solidFill>
                <a:latin typeface="+mn-lt"/>
                <a:ea typeface="+mn-ea"/>
                <a:cs typeface="+mn-cs"/>
              </a:defRPr>
            </a:lvl9pPr>
          </a:lstStyle>
          <a:p>
            <a:r>
              <a:rPr lang="el-GR" dirty="0" smtClean="0"/>
              <a:t>Σχ. Έτος 2020 - 2021</a:t>
            </a:r>
            <a:endParaRPr lang="el-GR" dirty="0"/>
          </a:p>
        </p:txBody>
      </p:sp>
      <p:sp>
        <p:nvSpPr>
          <p:cNvPr id="6" name="AutoShape 2" descr="data:image/jpeg;base64,/9j/4AAQSkZJRgABAQAAAQABAAD/2wCEAAkGBxMSEhUTEhMWFhUWGR0bGBcVGR4gHxodIiEYHh0eHx0eHiohHB4lIiAbIzIhJiorLi4uIB8zODMtNygtLisBCgoKDg0OGxAQGy0mICYtLS0yNy8yLTgtLS8vLS0tLS0tLS8tLS0tLS0tLS0tLS0rLS0tLS0tLS0tLS0tLS0tLf/AABEIAQwAvAMBIgACEQEDEQH/xAAcAAABBQEBAQAAAAAAAAAAAAAAAwQFBgcBAgj/xABJEAACAQMCAwYDBQUFBAgHAAABAgMABBESIQUxQQYTIlFhcTKBkQcUI0KhM1JigrEkcpKiwVNzssIIFRZDk9Hh8BdFVGOD0tP/xAAaAQACAwEBAAAAAAAAAAAAAAAABAIDBQEG/8QANREAAgIBAgMFBgQHAQEAAAAAAAECAxEEIQUSMRNBUWGRIjJxgaHBQrHR4RQVIzNS8PElBv/aAAwDAQACEQMRAD8A3GiiigAooooAKKKKACiiigAooooAKKKKACiiigAooooAKKKKACiiigBOadUGXYKPNiAP1oimVhlWDDzUgj9KZ8YsVkTJgimdATGs2MZ/vFW0588GoG3ls7eUPJbdzdBPEttFK6gH+KOIK/TcrkcqALdRTLhfFIrhS0LhgDhhuCp2OGU4KnBBwRT2gAooooAKKKKACiiigAooooAKK5mqv2h7d2lq5h1NNPy7iAanz5HcAee5ziuNpdQW5aM0ZrLuIdtuJldSw2touedzLlsdNhgD9a5a8W4xIoZbyzKtyZYWIPqNxStmuohvKSLVTN9EalRWa2/aDjMW7raXI28K64268iRp+tTfBvtAt5ZFhnSS1mY4VJwAGO3wOCVbmPI1OnV03f25JnJ1Tj7yLhRXM12mCsKTlmVRlmCjzY4H1NeL66WKN5GzpRSxxzwASaoot5bl1VkiuLkqskjXClre0DDKIkYI1SEdfiwSSwBVSAWCzkh4paxygyrE5fwpIVLBWZCGKHcZGcZrkXCrGwcS6+5Okr4530kZyfCz4Y+uMipPhdv3ECo5jGgHUY07tBzJIXJ0j5+dds5YLlUnQLIpB0OV6Z3wSM4OPntQAtZ3scq6opEdeWUYEfp8qYcD419574hQFjkZUKuG71Rgax5AtqX3U70nOIbadWjiJlu3VG0YGyK7ayM4woyCRvuo8qhuOxpw2wvbq0GqRwz6wFOCdhyAAjTngDz5knIA47OXiJFc39xJGvfOGfQwYQooVERmXOSB4mPIFm6DNWqNwwBBBBGQRyI6GqHxueOa3mthGsc92oNxyzFFgBpZ2UFFfQCAOpwOhIuHAzF93h7j9joUR7EeEABee/KgB9RRRQAUUUUAFBoqq/aTxg21jJo/azfgxYODqfK5HsMn5VxvCyCWR5Y9srGaYwR3UZlBI05xkjOQudmxjpmp3NYxe21vaxQWrWhuGKklYo9TDSBrkON+ZphNxV1jSLht/L/aG0dy51GMEeLBfxxafL6UhVr1Zu4tLfD7ti+VDXRlr7WdrZLl3trGXuooiRc3WBgdNEZ6t5n2xVaaS3sFGxiDclA1XEvqSf2YP/vHKnUapBbs0agxWuVjUnAml2Bc+fi2Gc75PlhpwPhU0uuUyDvGzquCNR1cu7i38Ma8i4IJ3AxzpC/UqzMpvEFsMQr5cKPUZ3HEbjYwRRWqt8JmGuZ88vDhmyemRVh4OJXEayvdCQL4n0qqZ8safptTnhnZyGLJYd47NqZn/e6YUnC42x1qZrI1XEamuSqPz/6NV0yzmTIkWl0hylwJB1WdAD8mjA/UGnnEeHxToY5UDoeh6eoPMH1FOaKy5ambal0a71sMKC6ELwzjc/CWCzu89gThWO8lv5Z/eT55HTyOpwyhlDKQVYAgjkQdwRWXcfWRB3w/EiVSJoCMhk6sP4gOm+fSpH7NeJ9078Pdsqq97asT8ULEnT/J/Q+lez4XrXdWlN5ZkamlQeV0L/cQK6sjjKsCrDzBGCKrlm6Q3E0NlF3kjOj3BdyEjyqIo1aWOvQoITHLclcjPp79U4jJ302hEt4zGrbL45HV2zyZsiJfTb96l+F2xW+u3EciBxESSF0SMFxrUjxAgYQhv3QR5nXFRx2k4U11EsSvoUyRmTbOuNWDPH/MBj2JpW44rHHPFbYJklVmAUDCqgGWbfYZIA8yfQ4iZbp7q/7mNysFppeYqTl5SMpFkH4VHjYb5yoqeudCBpSoyqnJwM6RvjJxt7nFAFQ7S8WH3xbe3jl+/SIYkmeNhHCh8TyqSNL42+HOWCqSKsdvwOBLVLUorQoqrpbcELjGc89xmo3sYqyh7sKcTE6TJIZHwCcjOdKJnkibdcnNPe1QtRCZLxA8abhSCSWPJVUfExOwFAFQ7OdnpbhlL6IrJGbVaqiJ3jdO8SNmGM+LxOSdvCK0hVAAAGAOQHSkbKBEQCNAi4yFCgY+Q2BpegAooooAKKKpc/H55AZEYohkeOGGKMPPMUJVmBc6EGQTuCAMEkZwAC6VRe3/AAG7mnt7q3CyrbhibctpLE/mUnw6sbb4qV7L2l9F3jXtwsiYygJUsm5J1usaKdschgb88ZMRFdyXs8KMzd1M5nEeMAW8WBHkg85ZCH9VAGNjUZxUlhnU8PI57A8FlUy3t0hjuJvCI2Oe6iUnSuxxlviJ9RUFxBUm4xO4RR92iSLIA3dssx23zpIHtV6g4/C0wgIkSQlgokidA+n4tDMAG232PLeqTatm94jz/brsf91HWXxT+jopKG3RDOm9u5NnrifC1nCqzMoXJAUgbkEZ5cxkkeu9OraBY0VEACqAFA6AUpUXxPjaxMsajvJCM6QyjA5ZJJ235DnXjodvelXHdGs+SD5mSldqN4LxZbhW8JR0OHRsZGdwcjmCNwacTmbvE0CPut+8LE6vTSAMfU1W6JRm4S2aJKSayhzXaK5VJ0KpomNu9tKh3s7zuWyP+6lIGDy5Kw+lXOqV2ssGjhuXJBEtxAy48gUBz862eDWqNuM9Wv8AfQW1UcxNmveHxTKVmjSRSMEOoO2Qcb+oB+QqN492kitdatkusDzYAzkKURV89TswCjrg+VSV/fxwRtLM6xxpuzscAdP/AEppbzWt7Gro0U6BgwKkMAynK59Qd8Hka9wYpWOAcKJT7iJD4T3l/KPieSTx9znpsQGPMIFA+LIu8ieEjSDtjSeR9D6VV+K9pViMsUCd1MsgJE8MgjlB3Yh41PxDbWc4PMGkuHXs3ENSSRSQd2ARJBM/dux/KToR2xgE4G2edAE0/FlggD3ZjgbkEVtXoAg0gueWwFQPZPg00s73d40suCBbCdQpQYw0giXZC2cDPiwDnGaedjLK3/FkhELNrK97HG4O2xHeSMxcg5yQcVZreMqoVmLkDdmxk+p0gD6CgBTFFcrtABTPifEordNcraRkAbElieSqoBLE+QBNPKo3Gbh34gyjwyJ3MMDHcJ3vePLKq8tYRCoJzgg9CRQAr2m4zCzFLid7e2j0d4VLo8kjjUiAr41Crhmxg7jJwDXexhhFxLHbu00UcMSxy51BRmTUhb98nDHzBU74pTj3D7WK4tHnXIMh8bksTIsWEZ/TSrEnzANSVrxKWXDwwokBK4lmbBkU43RFGQD0LEZ8sUAMO0lj3s4hR2L3IAl8WO6tk3k0gDYuxVfM6s/lxSvZNTJNd3PKN3EMAxjEcOUJHoZNZGOmKL3h08SXUseZbq4bQjDYRJnSnM7KgJdsczn0p9wWCS3SVJAqwRECDTknuljTJbmS2rX68qAEbiSGS9tyZCSqy90oHgZ9lc6xsWVdQ0erHfG1PvozBxi5Q/DdRpMn95fAw99s48vnT3srriN5cXCkC3eV4415okx+8OTk7yYZQR0wQOdNeOW819Zx3kQWS6s55ApjH7ZFdo3G+MZUZx5ggc6V1lHb0Sr8UW0z5JqRBceuDPM0WorBCBrwSNTnfBI/KF6eZqHluIWVhHEQChxJpC8gSNJbBbGOYz0o4rxJJoZ5Y8hZJAN9iMiMMD1HUVN2XCUurSWNvCWkZdYG40HwbeQwNh6+dYS5dPWnPZJpfux15m9viMex/ERNeEocg266/RgRsfqavNQHZXswlkGwxd35sRjYcgBU/WJxK6u2/NXTCQ3RGUYe0FcY4pjfcXgh2eRQ3RR4mPsi5Y/SoLiLS3Eg0jSU3ijb8ucDvpd8AqM6EO+f05p9DO15lsvFkp2qPQO0F65uhDJcNawhAyyLgd4+eWsjAA8utJcSgvMwCQC5t0mSR3gwJHVSGA08ugOVO/pSkHG0u2ktI1Zo4wBJO5BGkfEd+rYIB9z0pTsh2amu/vFzaTtawFtNuukMj6dmYoeSkjbG/P2rf0mns2UYpSj4rb456psStnHfL2ZJdqeLtxOSC2jimW1GJZ2liZNZU+GMBgCdwCcbH5Uv9n3Dw/ELi6gUR26R9x4NllkyrM2OR0Aac+ZPlTaWy4w4MAtY0kO33rvVMYHLUF+PV1C1ofAOEx2kCQRDCoPmx5sx8yTkmtPTw1E7XbcsY2ST+orY4KPLDceXUOtGUMyFgRqTYr6jIIzUI/ZlmGmS8u3Q5yutVyD01IgYfIirBRWiLiFlapEixxqFRAFVRyAFL0UUAeVQDkAPavVFFABVX7U9mknnguVnNvPEwCOMEPzwrKfi5nHXc+dWiq1eyFuK28bHwJbSyKu3x6401e4UkfzGgCM7b2d0Y1DZkVoJYmaFDtKxj0NoyW0EAqSCcZ8ialDJFfWTpOkkICDvA6lTEy4bIJGDpYZDDI2pbtjM8UHfpcPCISC+lUYOpIBDB+QGc5BGN6X7R2P3uzmhjkAaWMhXBzueR9uVAENNdcUjSEoILlSyhnjUhyh/PoeRUyRjPiwM8sUo1/4pLi7cQqU7qGGOXMniIzkIcGZmChQuSPPJNT/B55JIUaaMxykeNCQcNyOCCQQeY9CKg+0vD7eCA91ZxPLI2IlEII71tlZsDZQfExJGwNAFQvuKpHEbGIDvZ3E0qFywhjzGAs0mTgsAC5O2NYz8OdF7O8JW1t44VOdIJZsY1OxLO2OmWJOKqsU8N0GsLG3MSB9N04i7pUUHLKMgFmfBUYzgEnPLN8UUAYX20hVJ+IhVCgTxEBRgZKQEnA6kkn61O9lZFAmjDAssrMV6gNgg+o351DfaZtNxAADcxE79SkY/0FTPZTslBem6kl1pKsyCOWJyrqO6i28iM55isXU6T+Jc6s4y/wBByu3s0pEzKpKkA6TjY4BwfbrUPcy3MRGqVGU5xi2cnrzKP/pUgeyfE4MiG5huUG4FwCjn01KCPY/0pnPw7icmRJw2FgOWbgYJPl4ay6+EamqWHFSj8s/UZeqrkuuCDvLpLdO9kEvjbSRbwCEsxzzLHXv6H60yMd1dxkaFsLPm7HZnG+ck7nOeuB6mrVZ9lOJ6/BFY2y/vjVI3yGlf6ioT7TeyRtrRbiW4e4maZVJbwxqpWQ4WMbDcDfOa1q9Hb3pL47+i6C0ro9xFcMnt7i4t+GWwdbeSQCaQHDygAtzxnScYztz2GK322t1jVURQqqAFUcgBsAKwHsdbdzJYz4Bdp4V1MdwrEpsfUMMCvoOn9MoKLUfHf4i9jbe4UUUUyVhRRRQAVxRiu0UAFFFFABUL2i4Gbju5IpTDPC2Y5QobGdmVlyNSN1GRyB6VNUUARdjBc/DctBImnBKIylj6qzMAOe2TULObbhsp7jh8v4iZD20ZYFsn8MgbpyBzgL9KtuaieMdpLS12nnRG6LnLH2RcsfpQA/sLnvI0kKMhYAlHGGX0I8xUde9nlkkaTv7pC/NY53C7DGy5wv8ALjfeoC57dSOcWdnJIP8Aaznuk+QOXP8AhqFk7ZXjM2q6tIwOaW8TzOB76v8Alpd6qpPCeX5b/kT7OWMvY0ThPDI7aMRxA6QcksxZmJ5szEksx8zTmadUGWYKPNiB/WsYuO0LTMVE/ErggEsIiIlwMjoEPyzk00jsVlQSGzXGMA3kkkjD+XBxXY2WT92uX5EJyrh700L/AGkMjzX7RurgpESVIIBAwRkddqsP2fdpbeBJvvEgVnaNgArNkGNNxpB2yDVIuocJdKyRR5iDYhjZFH7QfCwBJ258jS3Cb+4VdEGV7yGI95oZ9JwRjSNtxnc0su0Vr5Y+1np8kXOUORSb2NTb7QLbTlYrp/LTbyb+2QKT/wC3gIytldkdMogz8i4IrPobfiEgJ++yKR0+7gZ9tRGTSbWNywGu7vs/wIqD6A/1zTSp1z7or1FXq9Ku9mgJ29c//Lbv5mL/APpVa+0Tj/3yzML2NzH+IpEjtHhSDjPhckggkcutQMvCJMDM3En9AwH9TTDjXCilu8uq+8JBxK6EDcblc7ipfw+q6txx8zi1mnbws/Qd8FmBt7Nydo5rdmxvgJMmrYbnAB2Fau/byxDaTJID/uJsfXu+dYzwSTHD0IJyrjkcEfi52PQ1dTw+TOVu7ke7IR9Ch/0pXRVXyU1Uk8SfVlur1NVTj2md13F5tu2fD5MabuHJ6M4U/MNgj51Mw3CuAyMGBGQVIII8wRWST2FzyWeJx17+AMSPdSufpTIcPmjJZbaIPg5e0meFiTzwOQztsTTjr1Ufer9GmUR1mll0n6m2ZozWP2fG7mIZaTiEZHPve7nT9AWI+YqX4T26uWPhNtdr5RExSjzGhyVJ/wAPKqXqFF4mnH4oZilP3Gn8GaVRVWs+3dqcCfXauTgLcrpB9nBMZz/ezVmhlVlDKQykZBByCPQ9aujJSWYvJxprqe6KKKkcA1Ado+1cFoVQhpZn+CGIAu3Lc5ICjfmSK7207Rx2Fq87/F8Ma/vOQcD/AFPoDVD7KcOAjF1K3e3NwA8kzbk55KPIAYGBjlSHENdHS1c2MvuL6KXZLB74zx28kUyXdwLKA7CGA5kbnsZMZyfJBUFw2IAM1r3Fqh5yMRJM23NjkhTzO5Jqv3/Hp14jK7RmURs0YjwfCmcArgHSSADnrmpXhEaoWNoZrZ2YEw3EZ0N6atOcb+dMaPSu6KsvfNnuXRfqKazUSrbjVt5i8nCLa5XXLezXOj4grgj/AAKuR03p52WsLVCzWjSleTZzpJHuACRn5Ur3TavFA8R6NakEEHBOrwqdsDbBokEmQrjvgM4+7sVIP8X4gzmtiuuEMcsUvgY1llk005MkJlEpXUky6Ts2So/Rtx8qWkjSQDVnbl4iD/lbrUSkccasC4YSneCR01HO2Ms5yR70tbcMtCwBgiSTGrQdJYDPPY8qvi87Ck4pb5ZE8f4ZH3sgA3a35lmJHiflknrj9POkezlsHjUlZCBDHhYn0knU4J+JQfmepqQ7QL/aU82t5Rn+ZD/796Z9grgMq5O/dFceYV+f+YVjpf8AoNef2Nnnzw5S8vuTS69Bj+7yFehaYaj15hif1rttGYldhCynbCtMWDb78ycfSnq8QhLaBLGX/dDAn6ZrxccUhjcI8gDH8u+f0FbXKuuTD7ST25SItFXXr+74Gck65WC/y6cD9Ke8YKXEUkAbSXUjWwOkfPanHE7aJhqli7zG3wFjv6Dems3Boyq9zFAnX8SHO3tkEH3qHLJJpFvaQk1J5TK7B2fAi7j79FozkgBdWefPX508bsc7Af22U/xb7jbrr5VLLaXEZxF920Y2/DZSPkpI86fXkcrJiJ1R+pK6h8hkVXXpq45xEtt1lsmvbQlBw86AkshlAC8xg5HUlTvmmnEBpZY0uXgJACAqpTbcjUy7nHTVT7hsMyr+NKsh6FU0/XfB+grnE7JJdIZtJB8PI+/hYEH6Vc45jsLRm1Z7TyvIRhupUBL/AIw564goUY5g5fJPsKjbvup8tIjSYOVUxEMPIh0BIx/pSt7b2ds2S5iJJbQsrqCfPSG0j9BSHEuKWjEa2hfA21TMc++kHPzzVVnTEmhmpb5imNJuIzQMFyZYWUA20+tmIwfhZowPhVjhj0NT1izQQi64Y2hSuv7uf2Ug5kaPyPtjK43qp8Ye0uB3cCxvMQFjVFk5n+IFVAAzuc1aIIv+rrFY95JcaUUbl5Gz4VGOWfTkCa8nxZR09sHQ8Sb6LpjzPT8PlK2tqxepfew/a6HiUHeJ4ZF/aRE7ofP1U4yD/rmrHWWdkbJrO+so/wA0trJHNp5Ex6GU/LLDPrWpitKi6N0FOPQrlHleCjduLfN7YvIAYfxVGobCUhSnPqVD4qAm4VdWsha1Altycm2JCsmefdsdsdQvqa0btBwaO8t3t5h4XHMc1PRlzyIO9Uq34bxGy/DdPvsK/DLGQJQv8SMRqIHkSTisriekvm+0qxJYw4vv/cvosUdnsQd/bWt4SuqS3uCMZGqKQ4xsQcCQD546GvU3DpokKrAlwCNx3jLkDl4X1DPqDRxQLJ3xikM0mfFZXSggHyCyaWT3Bx74qMi40INp1urH0Ze9izv8JYEj2BxVGmt1NC/oyfwks4+5K6qi7+4vmhvD2jS3Y97YSwDGNQyR7bgD6Zp5wjjlrJI7R9yG30r3fdyHz8THSevWpDh3HJJMLHPZ3Geiu0bY/uNqH617veGQOP7Rw4g/vIgb56ozqxueYrRhx26DxZD0f2eBGzhFE8uEvU4txEEMskaKdRxlUB9PEGIJ9c0rbcTVjkxuu+A2nUG/mTVge+MVDw8HsUcdxdy2zk/AJNOT/clXc/WvV/2PlmbWvEJDy6eX9wgfpTkf/oKF7ya+KFJcDm3s8/M98daf7xGY7d5EVGViCoB1FTtqIzjHpUPw+1ubdtSWhVAJFGuWIHDsjdSRtpxvnnT6PspxGL9lfA+evV9dw1e/+z9+y6Z/ukxyGDPrDAjluiiqv5nw+Vnbc+JF60WqhV2WE4juKRyAo0DkSRLGHjHXZYyv6n3r2s2mQCO6SQkEaZXXn0xpTJqIbsnKBtY2xI+H8d8D3GN+vUVx+CXpXQbO0KjGFZ3IGOWMvtjfl502uLaX/OPqLvht2ejH3GbuJDme4kgm6GPvzHnp4dOhvUU/h4irRAqRdg8+7CDA9ULD6c6iYOCcRxp7uzRW5g6m+uc56U6j4DxBQAr2agbALEdh/hqP870kX/cRx8Jukscoq97b3DhRcSI2cGMO0Zz/AHSAfpsfWk5+ILBhBKFUkgm6MpYnqAx2xjG4bFLzcHuiD313CNuYhXb5sahk7NWwUxHiMrJyaKMg59NI1H9KhLjmmfu5b8kycOD2fi6fFDG849aGRCklxCV+Jot1Y+RBY6gMc9xiu3/a6IDSwW7U7ozrpKHcEEaNj5EfWpe27I2I1MsFzLjowZR8i2gb+pqRSG0twCIbSAjrNImoe+kNvy60rLjf+MH+Q2uFw/EyqWnaC4nQxwWhk55EuuUAbAbuffanMfZW4dCbo21rH+bRHHqI581HPbz+VSd52xt1+K8dsco7WIKG9NUmfqCK8Q391cIXs7QR6eU902p99/AX2A257il7dbqrF3RX++OC+vS0V9N2SHCIobaM/c4MjG9xN4Fbpkuw1N7KMVI8HRBMZZ2LTlcgkELGnUhTnuh6uQzb7AVWeGcGkeYma4kvLj4jDb4bRkjnK/hh3xuuk8wDV84d2KklGm60xW+c/dYST3h85peb554GOQyTSb0Duzyt79X+4w7sbP0PHY0ffbxr1R/Z4UaGBv8AaOxHesBzwNIUcuvy0AUla26xqERQqqMBVGAB6AUrW5RTGmtVx6IUlJyeWFcIrtFXESgfaLwRUdeICISBF0XMZGdUOc6wP3kO/qM+VRl1BHEkctstwY3wcWx1gKRkERNkEHP5RWoOudjyrPOJcKfhzPpRpLB8kqoJa3J5gKN2hPQDdayeJaayWLa+q6rxX6l9M0vZZXpxbysFcWcjHmtwht5fI7YOT8hXqLhEUQ/DjvYRz/s7tIhxjbwlj6cgaXvLG3mjVoXlniJ1FUZJgNjvplyR7Dl5Vn3FZVgZmtL4r17pUliI5bY3U/XG30Tph2yxFtfEtb5TUIpYeQvJF6aZGXmf96mTzprJ2chIzGsTkj41RAfP4o3QjPpWd2/b++UYaRZB5SICP0wf1pzb9t4/++sLds8zEO7P6A1x8P1UHmLf0/YO1gy6JwWYDSI5M7kZuZUHljOZPfc04e1nUFpDMgB6XCEfqgJ+dQ9n2gtG8SRzKOYC3ajc9NPfD+nypzHxtCThrtc8vx4D9Muf1qqVd7e8V6b/AJk1NLoxxI2ThJrtzudETW7EcuYOGp7w/hbyLqM97Hv8Mvdg/op2+dIrPId9N/8AWKlXiJ3J4h8mQf60vbCTWI7fIkp+J1LR2Y/h3gA6tMig+wDGvdx2atlUs4mb3lmfBO3whs17t7JZDp13g2zqaQj5eFs5+VNLzgLjLEo4GQveGZ2x/wCJz9cVSpN2KDny+ST3Ot7ZwM47WJNRSOYtgBmFvHGDjYYM4zy6gnzrqyK66VbvCfyvdty/u26tty2rz92MCahpRseJhHAgx6d7ITtttvVI492lu1kZVujobcCN1OB5FkUAH29Petaqmdr9l+uSiU0i5rZr8QtUVweZgb/juHTI9QDXv7j36YZhJEfiij3TPTaFVG22+usysOOTxyd4H1yHIBkAc5PlqB39avnDOCcQvRFJPNLDEQdaiQhm57hAoCg7bHoM9alqKnQuaUkv99TkJc3REvZcFYM0cLQweYjC6wucAnGpsncZ1/rUhxCytraESTp37rgJqy7O5+EIrMfExxsK7Z/dLId1AuuQ48EQLyOeQ1Y5e7YAqwcB7Ou8i3V6o71CTDEGysIIxk42eQ9TyXYDzKOnq1GstTy1Wu/o2WSlGteZ77A9n2tYpJZgouLl+8lCjATbwxjzC77+ZNWkV2ivVxSSwhEKKKK6AUUUUAFcxXaKAK3x3sXaXCsViWGYg6ZoRodT0OpcahnfBzVI4Jw954h3s8hnQ6Jo5kjYK45gqUBx1Bzy3rW6pvargckcpv7RdThcTw5x3yLuCv8A91d8Z5g48qQ4hp7LKn2TxJfXyLapJP2uhml8vDopHilS1LqcHEcsW+2wK6wevl050hHb8PjkBit7osuD3lrJ3qjIOxJGM+mOtSdl2dt768acMZYtpHLAAl25RHGBhAoyuM77k5q08X7Q2lgoR2C7eGKMb4/ujYD3xWLdq3BqqtSlPG6T6DEYZ3eEivxy2rHxG9Plrt16Y22hzTmRrBsLJI5VTkrJb4XYfmJgG2PUUp2g4ujeOJ86LeVnKHJUOFCZAzglsYHpms0s+07ppUpnAA/bSqSPfvMA7e1XUaezUQ53zLyz09UclNR22NOa84XjSI0wDjwW74/yx4rw1xwo848//gl//SnfC+JW8cIxcwiRlGQ1wZFB8vE+dvTFRHaXijsCY7+zVSMftJAc9SAjtvy6Vm1UqVjhmaXi2/0LXLCzsSlvxCziGq1g0s2BlLWRcjyJWMHFRTcNFxMzTJIzNy0xzqB5DxSKoAG3SqlNfTqp1cXU+iNK3/IKhr660kKLueUH4yNQGOoXW2WPoQBWtRw7kbcZb+Ly2UStz1LoewEWSZFnUY3aSWFR8yNZ8t96Rn7P8PjG8tsuNmMk0kjE+yFBt6CqvwDhlrOHa4uGjIOFCqGZuXTOc78sfXlWocB7JWqojL3rDTsXAQkZ6hFUkjHWuau/+F3sm/kjsI8/RDLgnDItIe2Dg4+KGBIg3LcPMrMR8zUzfdnY2jdRJIJHUhXlldtJO2rBbpS3Fbm3s174x5kYhECjMkjHkg6mmPFeB3BR5r6xt5IyDqMLapok8zlcHSMnKEnyFZ9S1GrfaV8yivhllrcYbPqeuFdm5bBW/wCr7l1Y7skwV43I5ZAAK+WQetXXst2gF2jhk7qaJtMsROdJ5gg9VYbg/wDlWb9k+PhGity7SQzBjbyufECDho382Bxg+o8xVntXMXFLdhgC4ikif1KDvI/+cfOntDq9RXqf4e95T3TKrK4OHNEv1FFFeiFDhrooooAKKKKACiiigAryzYGT0r1UJ2zvTDZTspw5XQh8nchFPyLA1xvCyBQoOI/d7K5vTjM0ksyDb87ERLtz20frWbrw9ZIpZ7qRu9ZBJES2O8LE7eJcZGNWkHcMMYq4/aK21nw+PYSMobHRV0ov9Sf5avXZPs/bT2JSWJXhkkZkR1GFVcRxlf3cqgORvuaxOGwc+a3vm28+SeyGbnjEfA+c4ZWXdWK+qkj25fWnvDuN3EGe6lZc9Nj69QatP2ldmLayvIoLZZSHUOy51kAsy4UEZJ8JO5POoJeDQyyLHa3JeSR1REkiZSSxA3YZXbmeXKtiTj7rRRv1GXE+Nz3AUTPqCfD4VH/CBmmFaBL9j3EgNvu7e0h/1Skv/hHxP9yH/wAX/wBKmoqKwjmSh1M9l+GSTTDQqEDm0iBlHybAJ6gEjpWkcK+zq8VUBteHqRzeRnlPXfSRjfb2qzWXYm4RRrntEA3/AAbQDT54ZnwPfT9aonO3pCPqySUe9kV2a4H3WJJHMrKBpfKqijBB0pGdO241HJ3NPzxgzOYrJBcS9WBxEnq8mCP5VyakbTsxaNK8U0s1y8aqWWUnu1zkgaUCxkkb6Tk4I6HdbgnEC01wYtKW0OI41RQFJG7MMeXLaseXClO3tdVLm8u4ZhNuD5FjB54FwOO2nWS6kE15PkI2k6UVRqKRjcKBv4jgt+lW2qZNxYz39ksRBXMrsR1RUdcjzBdl35bCrdatkE+p/rWvppxlH2VhdF8hacWnufPf2j8MHDruSOMYSRkuLcgn8M7hxg89wPkF8q0GS9E0NpdIM6ZYZDvjALBJP8IZj64pv9vfDtdrDOAMxSFSeulx/TKrUH2GkafhU0I3ZO8VMHB3Gpc/M86z+Kw5OzvX4ZL0ZbS85j5G3UUw4FfLPbwzKciSNW+oGc+oO1P62RcKKKKACiiigAooooAKqvbU63tYNiGlMrDHSIah/nKfpVqqlcTvO8vpsEFbaIJnyd8SOM/3RFSPErXXpptdcY9diypZmjO792n4rPIoz92hKrt+fBCbHrrY/Stu4TZrDDHEgCrGiqAOmABWH/Z1aCdwWYa7i8VyeZKw5nO3LBbAz6+1bzijRV8kcLuwvRBY8swrtlxnRx+SWTTi2jwuev4WoAfxFnxTD7F+HmbiQk6QxvIdupwgHz1E/I06sNF5xm9ncCSOPvCNQ2IXCJ08gfpmpb/o/wAPiu5OmI15f3zz+m1XQlF3SS6pL7kWvZTNF7WmZYZJIZ2haKOR1wqMrlRnDalJGMdCOZqN4T2jmYpFMU1SpmGZVIXXp+GQZ2OrcEbHlscZc8a4l3sXEICu8UDFSOupJAPnkH6iqBeXEiRgKWxp1YP5GjVSv0ZR+tK6jUyhKDi9m8Dum0btUs9Uslo7BX7Q295Lcux0TkMXyTkJGdgeWdWwxXu2vXnF3Pfohggx3duNwCFViX6O+4GNwDy86S7aX0YgtSFRRdyrNKR1Kxgg+u4jGf4RUr2WnWS1l1aSrTOGJxgjIBJ+VTc5xtVae2MkJRU49q1s3jYj+DTpDYzXV2hD3kjs0a5ywyUiVRn/AGarvttucVWrri00wRBGqxMSkFsnJ2x16yY6nZR5daX4pxNbhjKw/BTPdKDtoBwMAHm2Mn3UdKb2XHjGuoZErDSHCglV6LGOS8t2wcnHlSd2q7SfL+FbPxfwNKjQzVfPGOW3su5FzsLVOHxPdXbKZ2QKFXkqj4IIhsWyx92JGwGAJ/gMU6xg3DAu25VRhU/hB5tjqTzPQcqpnZThn3q6W4kUsluPC7kktLuDhj8QUFuuAzeY20QVp6aSlBSSwY98XGbi3llb+0ewE3DLtSM6YmkHunjH6rWN/ZFfabl4TnEqZA9V3/oTX0NNEGUqwBVgQQeRB2Ir5c4e5s+JAfCIbhkPoocof0zUdbV2unnDy/4QrliSZvf2cSn7s8J5288sXuM61x6aXX9atdVbssVS5uYxzcRy+/xRn/gX61aa7o7e1ojPxQTWJNBRRRTJAKKKKACiiigDlY/f8QI4bd3TfFctKeWNnYxR/RAp9a0ntddmKzndThu7Kpvjxt4U36eIiso+0yLu7O2tk6uqgeelcD9TWRxJqc6qfGWfkty+nZORNfY9w39nIR+zgLAkfmmckkfyxqPp51p91OI0Z22VFLMfQDJqs/Z3aabdnycO+kA9BEBCMehKE/On/bhscPuyDj8CTfy8JrSpXsLz+5TLqYd2UmKWPEbkYBfCKPItz/4x9K0H7BrTRYyuRjvJzj2VUX+uapI4U/8A1TbxqdImkeWRv4VR2GR7Kv0Fah9nli6cGgRGAkeJnVscjIWdc+eNQHypbSSUpWTXfL8tvsWTT9lEfx+UQy33eMfFA2kn13wT77CqhccSJfOMoFJA5HDE7fIH15etP7ieeQk3I1SRPiYEYDKDtkDp4l9xTS+tmgeIvGTHpUqyjIaPbwkeaZxnyxnHXMtbllJdG2en0tcKve3bWPml+hLdp9DcP4e4IMlvHEWibnokTuskHcYfRUdwPiy29pdQspzOfCB0YrpPPljSB9KkYI5Z5VljRZVlQxOknwlNj8gR/rUTBwp4O8lceBGZVDNqLHUUG58vM7mpWaxTgrI7P3SGmorhF02PwkvHOeh4jl1OkCrthRvy6E7e4HOpjs72Qa7maUyFbdXIyPikxsQp5Kuds8+YGOdQHZ4EzbnBKsdXMKcHc+gq9R308NvZ2lqgDTx/tsjAIRmcopO7eHm2Fy6c9wOcPqUrfa7kd4zfLTpV17ZW5ZZuKWtmqwg40ABYoUZ2A5D8ONWYD1xTrhHF4blWMTE6DpdWVldDzwyOAynG+CBtUb2W4EYUV5f2xXGNWrQPf88h5vId2PpgBPtOjyzW1srvGkxkMzREq5VFGBrG6gkjJG/IZ3r0B5Ushr5x+2Hh5i4nMcYEqrID55AU/qpr6E4bYLBGsSFiqjYu7Mx92Ykk+5rKf+kBw7a1uAOrRt88Mv8AR6AJXsfxUNLw+X/6iFoW9HVRJ/VHrSxWE/Z5dn7orbE2t1Gw/hVioc+gCs5+tbsKS0K5Yyr/AMW190WWbtM7RRRTpWFFFFABRRXDQBV+2z6mtYMAh5db56LGCwP+Pu6y/wC0a6D31tEWwsYDHG51E5AwOpwo+ea0C/l73iUpHw28KxfzORI36COswjhF7x0IfhMwGQfyxYJ9wQhX+bPTFYi/rcSfhCP1Yz7tPxN64HZdxbxRdURQT5nG5+ZyapP20dolgs/uwXVJdAqP4VGNTe/ID1rQxUN2n7MwX8apOG8Da0dGIZGHUHr7HI+graxtsLFHWwZ7URtiMCz0eIYCswwxPUaQo9s0/wCCdorqKxtWNvGg0ABCz6mRRjX8OEBABGdWc9KW4v2S0BZJ+JSd3EVbTOsQjbBBIk0qusEbYP6128+0Sxk1xYldTlAyBSGPI6fFk7YINZem01tEJ5ksvp5DLnGUllZQwtr6S8jl+8EpIWcaY2AVY2/ZrkbnI553JB6bCK7+WRfudwWBDAo/lgHHvnH0NQHEuJjvy0OpF1AorY1bAAEjz5/WpO0VL+R5TN3UsaKCBKCG8iEJ8OMb4zjNZ9kbJSk2/wDp6CNVenjFppp4fnF9w/4dPLBGqocurOSE3foAQDseYOfLG1NbcyPCqO20rHxOfgVRjGOhNQ7cZaN0ZVjaQYAcls8uex3I9umaavK5GGbIG3MY89sew351T2EsfUchGLscZNJ7PL+ZZOFWyqJdTgIAxUkjLLpbJ9t81Yuw3GRMYO8XLrrjicHkAqk5GebKOfmPWqpwq1tu7Y3EsYikTTpEh7wkNlgYwgKLt5nUMe1KdmLjuJibOF5PDiLvVY4AG/wDm2NOrpnJ8qb09Uq7uvevTBmai2Ooha5d3R+fQ2O6jLIyqxQkEBhjKk9RnbIqr2/YuRWdzxK8aRkChz3eVHM4/D2BODgYzgZzgGvFt2xuBIouOGXMEOPFL+00vzxojDHR/H9QKsHBePW92GNvKJAvxYB2Pkcjn6V6A86c7ORzrbRLdMGmUYdh+bBOCcbZIwTjrmq39sdh3vC5W6xFJB8mAb/KTVuu7+KIFpZEjUcy7BQPck7UxuJYL63mjhmjlV0ZCYnVtJZTjJU7HrQBgH2ezgtc25IHfwOBnPxAMenoT9K+h+A33f20Mw372NH/AMSg18z9kZTb38GvZll0MB65Rh+tb/8AZ2dNoYdvwJZI8eQ1Fkz/ACsvyxSsEo6iS8Un6bMm94otFFFFNEAooooAK4xAG9dqk9ur0yTwWAlMSzI7y6Th3RcDu1PQNkkkb4U1XbZGuDnLojqWXghOFcWVbe5vpBgSSyy5/eUHTGR5gqq4qD+xnh/eXb3LqM6XdW57s2nr669/b5zPbyCIWDxGRYRgBM8iV3CADffFePsw4mQs7W0E1xGiQRKY+7UalVmfPeOu+p87Z2waxeET7SU7sbyk/RdBi/ZKPgasTgb1Hz8ctlbQ1xEGzjTrGc88YBzSXci8t2S6tiivs0UpRs4OQToZl5gHnVdk4RfQzhLPBj07z3TDSmcjTHBCEU4GN2Hpmt4WGPbDhF7fOhS3QKgbS3fKUZTjB0lQyufYj1qET7N7zG4hz/e5/wCWtJtuCHWkktxPK6dNehCd9+7TCnn+bPzpzxWzllUCK4aAg5JVVYkeXjBAqienhN5ZZG2UVhGZt9nMyIGkmt06ENkAfzdai4+CRRO2q+tAQDpKsWOeR8OPLI+dWTtV2AnuJhIJpZ3C+BriSMRRtyz3aRA5HPUpBz7VH8K+yq6E2ue8j0HJYImonOeXeDC4J5nNVvSR/CiavlnLZWL6K3SPETd5JqBMugoEGMMqlvE4J9FG3WmbtGVDZyQDt4t/IEgNqJ5cse1aFH9kMQYn71Ky9NYBb5nYfoKe8K+zCBCTPI0o6KvgGPXByT7EDnVT088rbYslepNyb3K7Z2vDre3hupRJcsy4MKaGCMRyMROTg+HqAdyBSdr23iYrHFO/D+5QIWuYkckDBwV1g5OOSjOMnYVdZ/s4s2dGzMFTP4YkOk5x1PiGP4SKn4OBWyIY1gjCMcsNAOo8stn4m9Tk01GvxRQ5vGEyu8F+0OxlVle7iLJnXIFeNCPMd51PkCcb7nnTq07R8Ls0EEc8MaJgYQkqpbcZYAgE88k1YFsIgMCNMeWkf+VRl32OsJRh7OA9f2aj+gFXFZ4hk4bczBl+6zTldmAjd9Ix1wTgbfpU5HEq/CAPYYppwvhEFsui3hjiXyjUDPvjnT6gD5o+0nhhtOJzadtT98mcfnJby5Bsj5VqfAOIm3ma4Ks1vdojuyKWKSgKo8K5YoV6gHBHrU92v7HQ3+h3wJIwQCy5BUg5VhkHY+IEEEEDfmDD8I7D3dtEIkvwyr8PeQAkDyB1jb0pLU13OcZ04yuue9FkHHDUi62F7HOgkicOjcmU5BwcH6HIpzUV2e4P91jZdZdndnZioXc45KOQ29alacjnG5WFFFFdAKZcT4XDcLoniSRegcZx6jqD6intFcayBAr2Oscgm2jcjk0uXI9i5JFTNvbog0oqqvkoAH0FK0UJJLCAKKKK6AVyu1zFAHaKKKACiiigAooooAKKKKACiiigAooooAKKKKAP/9k="/>
          <p:cNvSpPr>
            <a:spLocks noChangeAspect="1" noChangeArrowheads="1"/>
          </p:cNvSpPr>
          <p:nvPr/>
        </p:nvSpPr>
        <p:spPr bwMode="auto">
          <a:xfrm>
            <a:off x="155575" y="-108347"/>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0185" y="2517744"/>
            <a:ext cx="1790700" cy="191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56278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a:xfrm>
            <a:off x="8507288" y="4657725"/>
            <a:ext cx="457200" cy="342900"/>
          </a:xfrm>
        </p:spPr>
        <p:txBody>
          <a:bodyPr/>
          <a:lstStyle/>
          <a:p>
            <a:fld id="{58EEC4BB-A9F8-45B8-9FEC-DF5B254B14E9}" type="slidenum">
              <a:rPr lang="el-GR" smtClean="0"/>
              <a:t>10</a:t>
            </a:fld>
            <a:endParaRPr lang="el-GR"/>
          </a:p>
        </p:txBody>
      </p:sp>
      <p:sp>
        <p:nvSpPr>
          <p:cNvPr id="8" name="4 - TextBox"/>
          <p:cNvSpPr txBox="1"/>
          <p:nvPr/>
        </p:nvSpPr>
        <p:spPr>
          <a:xfrm>
            <a:off x="214802" y="162000"/>
            <a:ext cx="8730000" cy="523220"/>
          </a:xfrm>
          <a:prstGeom prst="rect">
            <a:avLst/>
          </a:prstGeom>
          <a:solidFill>
            <a:srgbClr val="433933"/>
          </a:solidFill>
        </p:spPr>
        <p:txBody>
          <a:bodyPr wrap="square" rtlCol="0">
            <a:spAutoFit/>
          </a:bodyPr>
          <a:lstStyle/>
          <a:p>
            <a:pPr algn="ctr"/>
            <a:r>
              <a:rPr lang="el-GR" sz="2800" b="1" dirty="0" smtClean="0">
                <a:solidFill>
                  <a:srgbClr val="FFFF00"/>
                </a:solidFill>
                <a:effectLst>
                  <a:outerShdw blurRad="38100" dist="38100" dir="2700000" algn="tl">
                    <a:srgbClr val="000000">
                      <a:alpha val="43137"/>
                    </a:srgbClr>
                  </a:outerShdw>
                </a:effectLst>
                <a:latin typeface="+mj-lt"/>
              </a:rPr>
              <a:t>Κλειστό Σύστημα</a:t>
            </a:r>
            <a:endParaRPr lang="el-GR" sz="2800" dirty="0">
              <a:solidFill>
                <a:srgbClr val="FFFF00"/>
              </a:solidFill>
              <a:effectLst>
                <a:outerShdw blurRad="38100" dist="38100" dir="2700000" algn="tl">
                  <a:srgbClr val="000000">
                    <a:alpha val="43137"/>
                  </a:srgbClr>
                </a:outerShdw>
              </a:effectLst>
              <a:latin typeface="+mj-lt"/>
            </a:endParaRPr>
          </a:p>
        </p:txBody>
      </p:sp>
      <p:sp>
        <p:nvSpPr>
          <p:cNvPr id="3" name="Ορθογώνιο 2"/>
          <p:cNvSpPr/>
          <p:nvPr/>
        </p:nvSpPr>
        <p:spPr>
          <a:xfrm>
            <a:off x="204403" y="867258"/>
            <a:ext cx="5951773" cy="390107"/>
          </a:xfrm>
          <a:prstGeom prst="rect">
            <a:avLst/>
          </a:prstGeom>
        </p:spPr>
        <p:txBody>
          <a:bodyPr wrap="square">
            <a:spAutoFit/>
          </a:bodyPr>
          <a:lstStyle/>
          <a:p>
            <a:pPr marL="285750" indent="-285750" algn="just">
              <a:lnSpc>
                <a:spcPct val="114000"/>
              </a:lnSpc>
              <a:spcAft>
                <a:spcPts val="1800"/>
              </a:spcAft>
              <a:buBlip>
                <a:blip r:embed="rId2"/>
              </a:buBlip>
            </a:pPr>
            <a:r>
              <a:rPr lang="el-GR" dirty="0" smtClean="0">
                <a:latin typeface="+mj-lt"/>
              </a:rPr>
              <a:t>Τα </a:t>
            </a:r>
            <a:r>
              <a:rPr lang="el-GR" dirty="0">
                <a:latin typeface="+mj-lt"/>
              </a:rPr>
              <a:t>όρια του συστήματος μπορούν να μετακινούνται. </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1536483"/>
            <a:ext cx="3801250" cy="3208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7797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a:xfrm>
            <a:off x="8507288" y="4657725"/>
            <a:ext cx="457200" cy="342900"/>
          </a:xfrm>
        </p:spPr>
        <p:txBody>
          <a:bodyPr/>
          <a:lstStyle/>
          <a:p>
            <a:fld id="{58EEC4BB-A9F8-45B8-9FEC-DF5B254B14E9}" type="slidenum">
              <a:rPr lang="el-GR" smtClean="0"/>
              <a:t>11</a:t>
            </a:fld>
            <a:endParaRPr lang="el-GR"/>
          </a:p>
        </p:txBody>
      </p:sp>
      <p:sp>
        <p:nvSpPr>
          <p:cNvPr id="5" name="4 - TextBox"/>
          <p:cNvSpPr txBox="1"/>
          <p:nvPr/>
        </p:nvSpPr>
        <p:spPr>
          <a:xfrm>
            <a:off x="214802" y="162000"/>
            <a:ext cx="8730000" cy="523220"/>
          </a:xfrm>
          <a:prstGeom prst="rect">
            <a:avLst/>
          </a:prstGeom>
          <a:solidFill>
            <a:schemeClr val="accent1">
              <a:lumMod val="50000"/>
            </a:schemeClr>
          </a:solidFill>
        </p:spPr>
        <p:txBody>
          <a:bodyPr wrap="square" rtlCol="0">
            <a:spAutoFit/>
          </a:bodyPr>
          <a:lstStyle/>
          <a:p>
            <a:pPr algn="ctr"/>
            <a:r>
              <a:rPr lang="el-GR" sz="2800" b="1" dirty="0" smtClean="0">
                <a:solidFill>
                  <a:srgbClr val="FFFF00"/>
                </a:solidFill>
                <a:effectLst>
                  <a:outerShdw blurRad="38100" dist="38100" dir="2700000" algn="tl">
                    <a:srgbClr val="000000">
                      <a:alpha val="43137"/>
                    </a:srgbClr>
                  </a:outerShdw>
                </a:effectLst>
                <a:latin typeface="+mj-lt"/>
              </a:rPr>
              <a:t>Ανοικτό Σύστημα</a:t>
            </a:r>
            <a:endParaRPr lang="el-GR" sz="2800" b="1" dirty="0">
              <a:solidFill>
                <a:srgbClr val="FFFF00"/>
              </a:solidFill>
              <a:effectLst>
                <a:outerShdw blurRad="38100" dist="38100" dir="2700000" algn="tl">
                  <a:srgbClr val="000000">
                    <a:alpha val="43137"/>
                  </a:srgbClr>
                </a:outerShdw>
              </a:effectLst>
              <a:latin typeface="+mj-lt"/>
            </a:endParaRPr>
          </a:p>
        </p:txBody>
      </p:sp>
      <p:sp>
        <p:nvSpPr>
          <p:cNvPr id="6" name="Θέση περιεχομένου 2"/>
          <p:cNvSpPr>
            <a:spLocks noGrp="1"/>
          </p:cNvSpPr>
          <p:nvPr>
            <p:ph sz="quarter" idx="1"/>
          </p:nvPr>
        </p:nvSpPr>
        <p:spPr>
          <a:xfrm>
            <a:off x="214802" y="828000"/>
            <a:ext cx="8730000" cy="4192022"/>
          </a:xfrm>
        </p:spPr>
        <p:txBody>
          <a:bodyPr>
            <a:noAutofit/>
          </a:bodyPr>
          <a:lstStyle/>
          <a:p>
            <a:pPr algn="just">
              <a:lnSpc>
                <a:spcPct val="114000"/>
              </a:lnSpc>
              <a:spcBef>
                <a:spcPts val="0"/>
              </a:spcBef>
              <a:spcAft>
                <a:spcPts val="1800"/>
              </a:spcAft>
              <a:buBlip>
                <a:blip r:embed="rId2"/>
              </a:buBlip>
              <a:tabLst>
                <a:tab pos="806450" algn="l"/>
              </a:tabLst>
            </a:pPr>
            <a:r>
              <a:rPr lang="el-GR" sz="2000" dirty="0" smtClean="0">
                <a:latin typeface="Calibri" panose="020F0502020204030204" pitchFamily="34" charset="0"/>
                <a:cs typeface="Calibri" panose="020F0502020204030204" pitchFamily="34" charset="0"/>
              </a:rPr>
              <a:t>Τα </a:t>
            </a:r>
            <a:r>
              <a:rPr lang="el-GR" sz="2000" dirty="0">
                <a:latin typeface="Calibri" panose="020F0502020204030204" pitchFamily="34" charset="0"/>
                <a:cs typeface="Calibri" panose="020F0502020204030204" pitchFamily="34" charset="0"/>
              </a:rPr>
              <a:t>ανοικτά συστήματα περιορίζονται από επιφάνειες, που </a:t>
            </a:r>
            <a:r>
              <a:rPr lang="el-GR" sz="2000" b="1" dirty="0">
                <a:latin typeface="Calibri" panose="020F0502020204030204" pitchFamily="34" charset="0"/>
                <a:cs typeface="Calibri" panose="020F0502020204030204" pitchFamily="34" charset="0"/>
              </a:rPr>
              <a:t>επιτρέπουν</a:t>
            </a:r>
            <a:r>
              <a:rPr lang="el-GR" sz="2000" dirty="0">
                <a:latin typeface="Calibri" panose="020F0502020204030204" pitchFamily="34" charset="0"/>
                <a:cs typeface="Calibri" panose="020F0502020204030204" pitchFamily="34" charset="0"/>
              </a:rPr>
              <a:t> σε ορισμένα σημεία τη </a:t>
            </a:r>
            <a:r>
              <a:rPr lang="el-GR" sz="2000" b="1" dirty="0">
                <a:solidFill>
                  <a:srgbClr val="C00000"/>
                </a:solidFill>
                <a:latin typeface="Calibri" panose="020F0502020204030204" pitchFamily="34" charset="0"/>
                <a:cs typeface="Calibri" panose="020F0502020204030204" pitchFamily="34" charset="0"/>
              </a:rPr>
              <a:t>μεταφορά μάζας</a:t>
            </a:r>
            <a:r>
              <a:rPr lang="el-GR" sz="2000" dirty="0">
                <a:latin typeface="Calibri" panose="020F0502020204030204" pitchFamily="34" charset="0"/>
                <a:cs typeface="Calibri" panose="020F0502020204030204" pitchFamily="34" charset="0"/>
              </a:rPr>
              <a:t>. Και στα ανοικτό σύστημα ισχύει η ιδιότητα, ότι η μάζα του παραμένει σταθερή, όταν η μάζα που εισέρχεται είναι ίση με τη μάζα που </a:t>
            </a:r>
            <a:r>
              <a:rPr lang="el-GR" sz="2000" dirty="0" smtClean="0">
                <a:latin typeface="Calibri" panose="020F0502020204030204" pitchFamily="34" charset="0"/>
                <a:cs typeface="Calibri" panose="020F0502020204030204" pitchFamily="34" charset="0"/>
              </a:rPr>
              <a:t>εξέρχεται.</a:t>
            </a:r>
          </a:p>
          <a:p>
            <a:pPr algn="just">
              <a:lnSpc>
                <a:spcPct val="114000"/>
              </a:lnSpc>
              <a:spcBef>
                <a:spcPts val="0"/>
              </a:spcBef>
              <a:spcAft>
                <a:spcPts val="1800"/>
              </a:spcAft>
              <a:buBlip>
                <a:blip r:embed="rId2"/>
              </a:buBlip>
              <a:tabLst>
                <a:tab pos="806450" algn="l"/>
              </a:tabLst>
            </a:pPr>
            <a:r>
              <a:rPr lang="el-GR" sz="2000" i="1" dirty="0" smtClean="0">
                <a:latin typeface="Calibri" panose="020F0502020204030204" pitchFamily="34" charset="0"/>
                <a:cs typeface="Calibri" panose="020F0502020204030204" pitchFamily="34" charset="0"/>
              </a:rPr>
              <a:t>Στα </a:t>
            </a:r>
            <a:r>
              <a:rPr lang="el-GR" sz="2000" i="1" dirty="0">
                <a:latin typeface="Calibri" panose="020F0502020204030204" pitchFamily="34" charset="0"/>
                <a:cs typeface="Calibri" panose="020F0502020204030204" pitchFamily="34" charset="0"/>
              </a:rPr>
              <a:t>συστήματα αυτά, τα </a:t>
            </a:r>
            <a:r>
              <a:rPr lang="el-GR" sz="2000" b="1" i="1" dirty="0">
                <a:latin typeface="Calibri" panose="020F0502020204030204" pitchFamily="34" charset="0"/>
                <a:cs typeface="Calibri" panose="020F0502020204030204" pitchFamily="34" charset="0"/>
              </a:rPr>
              <a:t>όρια</a:t>
            </a:r>
            <a:r>
              <a:rPr lang="el-GR" sz="2000" i="1" dirty="0">
                <a:latin typeface="Calibri" panose="020F0502020204030204" pitchFamily="34" charset="0"/>
                <a:cs typeface="Calibri" panose="020F0502020204030204" pitchFamily="34" charset="0"/>
              </a:rPr>
              <a:t> τους είναι </a:t>
            </a:r>
            <a:r>
              <a:rPr lang="el-GR" sz="2000" i="1" u="sng" dirty="0">
                <a:latin typeface="Calibri" panose="020F0502020204030204" pitchFamily="34" charset="0"/>
                <a:cs typeface="Calibri" panose="020F0502020204030204" pitchFamily="34" charset="0"/>
              </a:rPr>
              <a:t>σταθερά</a:t>
            </a:r>
            <a:r>
              <a:rPr lang="el-GR" sz="2000" i="1" dirty="0">
                <a:latin typeface="Calibri" panose="020F0502020204030204" pitchFamily="34" charset="0"/>
                <a:cs typeface="Calibri" panose="020F0502020204030204" pitchFamily="34" charset="0"/>
              </a:rPr>
              <a:t> που σημαίνει ότι ο όγκος </a:t>
            </a:r>
            <a:r>
              <a:rPr lang="el-GR" sz="2000" i="1" dirty="0" smtClean="0">
                <a:latin typeface="Calibri" panose="020F0502020204030204" pitchFamily="34" charset="0"/>
                <a:cs typeface="Calibri" panose="020F0502020204030204" pitchFamily="34" charset="0"/>
              </a:rPr>
              <a:t>τους θα </a:t>
            </a:r>
            <a:r>
              <a:rPr lang="el-GR" sz="2000" i="1" dirty="0">
                <a:latin typeface="Calibri" panose="020F0502020204030204" pitchFamily="34" charset="0"/>
                <a:cs typeface="Calibri" panose="020F0502020204030204" pitchFamily="34" charset="0"/>
              </a:rPr>
              <a:t>είναι σταθερός</a:t>
            </a:r>
            <a:r>
              <a:rPr lang="el-GR" sz="2000" i="1" dirty="0" smtClean="0">
                <a:latin typeface="Calibri" panose="020F0502020204030204" pitchFamily="34" charset="0"/>
                <a:cs typeface="Calibri" panose="020F0502020204030204" pitchFamily="34" charset="0"/>
              </a:rPr>
              <a:t>.</a:t>
            </a:r>
          </a:p>
          <a:p>
            <a:pPr algn="just">
              <a:lnSpc>
                <a:spcPct val="114000"/>
              </a:lnSpc>
              <a:spcBef>
                <a:spcPts val="0"/>
              </a:spcBef>
              <a:spcAft>
                <a:spcPts val="1800"/>
              </a:spcAft>
              <a:buBlip>
                <a:blip r:embed="rId2"/>
              </a:buBlip>
              <a:tabLst>
                <a:tab pos="806450" algn="l"/>
              </a:tabLst>
            </a:pPr>
            <a:r>
              <a:rPr lang="el-GR" sz="2000" i="1" dirty="0">
                <a:latin typeface="Calibri" panose="020F0502020204030204" pitchFamily="34" charset="0"/>
                <a:cs typeface="Calibri" panose="020F0502020204030204" pitchFamily="34" charset="0"/>
              </a:rPr>
              <a:t>Τα ανοικτά συστήματα </a:t>
            </a:r>
            <a:r>
              <a:rPr lang="el-GR" sz="2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δεν</a:t>
            </a:r>
            <a:r>
              <a:rPr lang="el-GR" sz="2000" i="1" dirty="0">
                <a:latin typeface="Calibri" panose="020F0502020204030204" pitchFamily="34" charset="0"/>
                <a:cs typeface="Calibri" panose="020F0502020204030204" pitchFamily="34" charset="0"/>
              </a:rPr>
              <a:t> μπορούν να είναι </a:t>
            </a:r>
            <a:r>
              <a:rPr lang="el-GR" sz="2000" b="1" i="1" dirty="0" smtClean="0">
                <a:solidFill>
                  <a:srgbClr val="C00000"/>
                </a:solidFill>
                <a:latin typeface="Calibri" panose="020F0502020204030204" pitchFamily="34" charset="0"/>
                <a:cs typeface="Calibri" panose="020F0502020204030204" pitchFamily="34" charset="0"/>
              </a:rPr>
              <a:t>μονωμένα</a:t>
            </a:r>
            <a:r>
              <a:rPr lang="el-GR" sz="2000" i="1" dirty="0" smtClean="0">
                <a:latin typeface="Calibri" panose="020F0502020204030204" pitchFamily="34" charset="0"/>
                <a:cs typeface="Calibri" panose="020F0502020204030204" pitchFamily="34" charset="0"/>
              </a:rPr>
              <a:t>, </a:t>
            </a:r>
            <a:r>
              <a:rPr lang="el-GR" sz="2000" i="1" dirty="0">
                <a:latin typeface="Calibri" panose="020F0502020204030204" pitchFamily="34" charset="0"/>
                <a:cs typeface="Calibri" panose="020F0502020204030204" pitchFamily="34" charset="0"/>
              </a:rPr>
              <a:t>γιατί με τη μάζα μεταφέρεται και ποσό θερμότητας.</a:t>
            </a:r>
          </a:p>
        </p:txBody>
      </p:sp>
    </p:spTree>
    <p:extLst>
      <p:ext uri="{BB962C8B-B14F-4D97-AF65-F5344CB8AC3E}">
        <p14:creationId xmlns:p14="http://schemas.microsoft.com/office/powerpoint/2010/main" val="28318822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a:xfrm>
            <a:off x="8507288" y="4657725"/>
            <a:ext cx="457200" cy="342900"/>
          </a:xfrm>
        </p:spPr>
        <p:txBody>
          <a:bodyPr/>
          <a:lstStyle/>
          <a:p>
            <a:fld id="{58EEC4BB-A9F8-45B8-9FEC-DF5B254B14E9}" type="slidenum">
              <a:rPr lang="el-GR" smtClean="0"/>
              <a:t>12</a:t>
            </a:fld>
            <a:endParaRPr lang="el-GR"/>
          </a:p>
        </p:txBody>
      </p:sp>
      <p:sp>
        <p:nvSpPr>
          <p:cNvPr id="5" name="4 - TextBox"/>
          <p:cNvSpPr txBox="1"/>
          <p:nvPr/>
        </p:nvSpPr>
        <p:spPr>
          <a:xfrm>
            <a:off x="214802" y="162000"/>
            <a:ext cx="8730000" cy="523220"/>
          </a:xfrm>
          <a:prstGeom prst="rect">
            <a:avLst/>
          </a:prstGeom>
          <a:solidFill>
            <a:srgbClr val="21552F"/>
          </a:solidFill>
        </p:spPr>
        <p:txBody>
          <a:bodyPr wrap="square" rtlCol="0">
            <a:spAutoFit/>
          </a:bodyPr>
          <a:lstStyle/>
          <a:p>
            <a:pPr algn="ctr"/>
            <a:r>
              <a:rPr lang="el-GR" sz="2800" b="1" dirty="0" smtClean="0">
                <a:solidFill>
                  <a:srgbClr val="FFFF00"/>
                </a:solidFill>
                <a:effectLst>
                  <a:outerShdw blurRad="38100" dist="38100" dir="2700000" algn="tl">
                    <a:srgbClr val="000000">
                      <a:alpha val="43137"/>
                    </a:srgbClr>
                  </a:outerShdw>
                </a:effectLst>
                <a:latin typeface="+mj-lt"/>
              </a:rPr>
              <a:t>Διάκριση Ανοικτών Συστημάτων</a:t>
            </a:r>
            <a:endParaRPr lang="el-GR" sz="2800" b="1" dirty="0">
              <a:solidFill>
                <a:srgbClr val="FFFF00"/>
              </a:solidFill>
              <a:effectLst>
                <a:outerShdw blurRad="38100" dist="38100" dir="2700000" algn="tl">
                  <a:srgbClr val="000000">
                    <a:alpha val="43137"/>
                  </a:srgbClr>
                </a:outerShdw>
              </a:effectLst>
              <a:latin typeface="+mj-lt"/>
            </a:endParaRPr>
          </a:p>
        </p:txBody>
      </p:sp>
      <p:sp>
        <p:nvSpPr>
          <p:cNvPr id="6" name="Θέση περιεχομένου 2"/>
          <p:cNvSpPr>
            <a:spLocks noGrp="1"/>
          </p:cNvSpPr>
          <p:nvPr>
            <p:ph sz="quarter" idx="1"/>
          </p:nvPr>
        </p:nvSpPr>
        <p:spPr>
          <a:xfrm>
            <a:off x="214802" y="828000"/>
            <a:ext cx="4465482" cy="1311702"/>
          </a:xfrm>
        </p:spPr>
        <p:txBody>
          <a:bodyPr>
            <a:noAutofit/>
          </a:bodyPr>
          <a:lstStyle/>
          <a:p>
            <a:pPr marL="576000" indent="-576000" algn="just">
              <a:lnSpc>
                <a:spcPct val="114000"/>
              </a:lnSpc>
              <a:spcBef>
                <a:spcPts val="0"/>
              </a:spcBef>
              <a:spcAft>
                <a:spcPts val="600"/>
              </a:spcAft>
              <a:buNone/>
              <a:tabLst>
                <a:tab pos="806450" algn="l"/>
              </a:tabLst>
            </a:pPr>
            <a:r>
              <a:rPr lang="el-GR" sz="2000" dirty="0">
                <a:latin typeface="Calibri" panose="020F0502020204030204" pitchFamily="34" charset="0"/>
                <a:cs typeface="Calibri" panose="020F0502020204030204" pitchFamily="34" charset="0"/>
              </a:rPr>
              <a:t>Διακρίνονται σε : </a:t>
            </a:r>
          </a:p>
          <a:p>
            <a:pPr algn="just">
              <a:lnSpc>
                <a:spcPct val="114000"/>
              </a:lnSpc>
              <a:spcBef>
                <a:spcPts val="0"/>
              </a:spcBef>
              <a:buClrTx/>
              <a:buSzPct val="100000"/>
              <a:buFont typeface="Wingdings" panose="05000000000000000000" pitchFamily="2" charset="2"/>
              <a:buChar char="§"/>
              <a:tabLst>
                <a:tab pos="806450" algn="l"/>
              </a:tabLst>
            </a:pPr>
            <a:r>
              <a:rPr lang="el-GR" sz="2000" i="1" dirty="0" smtClean="0">
                <a:latin typeface="Calibri" panose="020F0502020204030204" pitchFamily="34" charset="0"/>
                <a:cs typeface="Calibri" panose="020F0502020204030204" pitchFamily="34" charset="0"/>
              </a:rPr>
              <a:t>Ανοικτά </a:t>
            </a:r>
            <a:r>
              <a:rPr lang="el-GR" sz="2000" i="1" dirty="0">
                <a:latin typeface="Calibri" panose="020F0502020204030204" pitchFamily="34" charset="0"/>
                <a:cs typeface="Calibri" panose="020F0502020204030204" pitchFamily="34" charset="0"/>
              </a:rPr>
              <a:t>συστήματα </a:t>
            </a:r>
            <a:r>
              <a:rPr lang="el-GR" sz="2000" i="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μονής </a:t>
            </a:r>
            <a:r>
              <a:rPr lang="el-GR" sz="2000" i="1" dirty="0" smtClean="0">
                <a:latin typeface="Calibri" panose="020F0502020204030204" pitchFamily="34" charset="0"/>
                <a:cs typeface="Calibri" panose="020F0502020204030204" pitchFamily="34" charset="0"/>
              </a:rPr>
              <a:t>ροής.</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2726" y="1923678"/>
            <a:ext cx="4538385" cy="3093152"/>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p:cNvSpPr/>
          <p:nvPr/>
        </p:nvSpPr>
        <p:spPr>
          <a:xfrm>
            <a:off x="4947810" y="1275606"/>
            <a:ext cx="3996992" cy="400110"/>
          </a:xfrm>
          <a:prstGeom prst="rect">
            <a:avLst/>
          </a:prstGeom>
        </p:spPr>
        <p:txBody>
          <a:bodyPr wrap="none">
            <a:spAutoFit/>
          </a:bodyPr>
          <a:lstStyle/>
          <a:p>
            <a:pPr marL="285750" indent="-285750">
              <a:buFont typeface="Wingdings" panose="05000000000000000000" pitchFamily="2" charset="2"/>
              <a:buChar char="§"/>
            </a:pPr>
            <a:r>
              <a:rPr lang="el-GR" sz="2000" dirty="0">
                <a:latin typeface="+mj-lt"/>
              </a:rPr>
              <a:t>Ανοικτά συστήματα </a:t>
            </a:r>
            <a:r>
              <a:rPr lang="el-GR" sz="2000" i="1" dirty="0">
                <a:solidFill>
                  <a:schemeClr val="accent6">
                    <a:lumMod val="75000"/>
                  </a:schemeClr>
                </a:solidFill>
                <a:effectLst>
                  <a:outerShdw blurRad="38100" dist="38100" dir="2700000" algn="tl">
                    <a:srgbClr val="000000">
                      <a:alpha val="43137"/>
                    </a:srgbClr>
                  </a:outerShdw>
                </a:effectLst>
                <a:latin typeface="+mj-lt"/>
              </a:rPr>
              <a:t>διπλής</a:t>
            </a:r>
            <a:r>
              <a:rPr lang="el-GR" sz="2000" dirty="0">
                <a:solidFill>
                  <a:schemeClr val="accent6">
                    <a:lumMod val="75000"/>
                  </a:schemeClr>
                </a:solidFill>
                <a:effectLst>
                  <a:outerShdw blurRad="38100" dist="38100" dir="2700000" algn="tl">
                    <a:srgbClr val="000000">
                      <a:alpha val="43137"/>
                    </a:srgbClr>
                  </a:outerShdw>
                </a:effectLst>
                <a:latin typeface="+mj-lt"/>
              </a:rPr>
              <a:t> </a:t>
            </a:r>
            <a:r>
              <a:rPr lang="el-GR" sz="2000" dirty="0">
                <a:latin typeface="+mj-lt"/>
              </a:rPr>
              <a:t>ροής. </a:t>
            </a:r>
          </a:p>
        </p:txBody>
      </p:sp>
    </p:spTree>
    <p:extLst>
      <p:ext uri="{BB962C8B-B14F-4D97-AF65-F5344CB8AC3E}">
        <p14:creationId xmlns:p14="http://schemas.microsoft.com/office/powerpoint/2010/main" val="19730759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a:xfrm>
            <a:off x="8507288" y="4657725"/>
            <a:ext cx="457200" cy="342900"/>
          </a:xfrm>
        </p:spPr>
        <p:txBody>
          <a:bodyPr/>
          <a:lstStyle/>
          <a:p>
            <a:fld id="{58EEC4BB-A9F8-45B8-9FEC-DF5B254B14E9}" type="slidenum">
              <a:rPr lang="el-GR" smtClean="0"/>
              <a:t>13</a:t>
            </a:fld>
            <a:endParaRPr lang="el-GR"/>
          </a:p>
        </p:txBody>
      </p:sp>
      <p:sp>
        <p:nvSpPr>
          <p:cNvPr id="5" name="4 - TextBox"/>
          <p:cNvSpPr txBox="1"/>
          <p:nvPr/>
        </p:nvSpPr>
        <p:spPr>
          <a:xfrm>
            <a:off x="214802" y="162000"/>
            <a:ext cx="8730000" cy="523220"/>
          </a:xfrm>
          <a:prstGeom prst="rect">
            <a:avLst/>
          </a:prstGeom>
          <a:solidFill>
            <a:srgbClr val="000066"/>
          </a:solidFill>
        </p:spPr>
        <p:txBody>
          <a:bodyPr wrap="square" rtlCol="0">
            <a:spAutoFit/>
          </a:bodyPr>
          <a:lstStyle/>
          <a:p>
            <a:pPr algn="ctr"/>
            <a:r>
              <a:rPr lang="el-GR" sz="2800" b="1" dirty="0" smtClean="0">
                <a:solidFill>
                  <a:srgbClr val="FFFF00"/>
                </a:solidFill>
                <a:effectLst>
                  <a:outerShdw blurRad="38100" dist="38100" dir="2700000" algn="tl">
                    <a:srgbClr val="000000">
                      <a:alpha val="43137"/>
                    </a:srgbClr>
                  </a:outerShdw>
                </a:effectLst>
                <a:latin typeface="+mj-lt"/>
              </a:rPr>
              <a:t>Ιδιότητες της Ύλης</a:t>
            </a:r>
            <a:endParaRPr lang="el-GR" sz="2800" b="1" dirty="0">
              <a:solidFill>
                <a:srgbClr val="FFFF00"/>
              </a:solidFill>
              <a:effectLst>
                <a:outerShdw blurRad="38100" dist="38100" dir="2700000" algn="tl">
                  <a:srgbClr val="000000">
                    <a:alpha val="43137"/>
                  </a:srgbClr>
                </a:outerShdw>
              </a:effectLst>
              <a:latin typeface="+mj-lt"/>
            </a:endParaRPr>
          </a:p>
        </p:txBody>
      </p:sp>
      <p:sp>
        <p:nvSpPr>
          <p:cNvPr id="6" name="Θέση περιεχομένου 2"/>
          <p:cNvSpPr>
            <a:spLocks noGrp="1"/>
          </p:cNvSpPr>
          <p:nvPr>
            <p:ph sz="quarter" idx="1"/>
          </p:nvPr>
        </p:nvSpPr>
        <p:spPr>
          <a:xfrm>
            <a:off x="214802" y="771550"/>
            <a:ext cx="5199409" cy="4192022"/>
          </a:xfrm>
        </p:spPr>
        <p:txBody>
          <a:bodyPr>
            <a:noAutofit/>
          </a:bodyPr>
          <a:lstStyle/>
          <a:p>
            <a:pPr algn="just">
              <a:lnSpc>
                <a:spcPct val="114000"/>
              </a:lnSpc>
              <a:spcBef>
                <a:spcPts val="0"/>
              </a:spcBef>
              <a:spcAft>
                <a:spcPts val="1200"/>
              </a:spcAft>
              <a:buBlip>
                <a:blip r:embed="rId2"/>
              </a:buBlip>
              <a:tabLst>
                <a:tab pos="360363" algn="l"/>
                <a:tab pos="806450" algn="l"/>
              </a:tabLst>
            </a:pPr>
            <a:r>
              <a:rPr lang="el-GR" sz="1800" dirty="0">
                <a:latin typeface="Calibri" panose="020F0502020204030204" pitchFamily="34" charset="0"/>
                <a:cs typeface="Calibri" panose="020F0502020204030204" pitchFamily="34" charset="0"/>
              </a:rPr>
              <a:t>Η </a:t>
            </a:r>
            <a:r>
              <a:rPr lang="el-GR" sz="1800" b="1" dirty="0">
                <a:latin typeface="Calibri" panose="020F0502020204030204" pitchFamily="34" charset="0"/>
                <a:cs typeface="Calibri" panose="020F0502020204030204" pitchFamily="34" charset="0"/>
              </a:rPr>
              <a:t>Ιδιότητα της Ύλης</a:t>
            </a:r>
            <a:r>
              <a:rPr lang="el-GR" sz="1800" dirty="0">
                <a:latin typeface="Calibri" panose="020F0502020204030204" pitchFamily="34" charset="0"/>
                <a:cs typeface="Calibri" panose="020F0502020204030204" pitchFamily="34" charset="0"/>
              </a:rPr>
              <a:t> είναι κάθε μακροσκοπικό χαρακτηριστικό του συστήματος, όπως η </a:t>
            </a:r>
            <a:r>
              <a:rPr lang="el-GR" sz="1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Πίεση</a:t>
            </a:r>
            <a:r>
              <a:rPr lang="el-GR" sz="1800" dirty="0">
                <a:latin typeface="Calibri" panose="020F0502020204030204" pitchFamily="34" charset="0"/>
                <a:cs typeface="Calibri" panose="020F0502020204030204" pitchFamily="34" charset="0"/>
              </a:rPr>
              <a:t>, ο </a:t>
            </a:r>
            <a:r>
              <a:rPr lang="el-GR" sz="1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Όγκος</a:t>
            </a:r>
            <a:r>
              <a:rPr lang="el-GR" sz="1800" dirty="0">
                <a:latin typeface="Calibri" panose="020F0502020204030204" pitchFamily="34" charset="0"/>
                <a:cs typeface="Calibri" panose="020F0502020204030204" pitchFamily="34" charset="0"/>
              </a:rPr>
              <a:t>, η </a:t>
            </a:r>
            <a:r>
              <a:rPr lang="el-GR" sz="1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Θερμοκρασία</a:t>
            </a:r>
            <a:r>
              <a:rPr lang="el-GR" sz="1800" dirty="0">
                <a:latin typeface="Calibri" panose="020F0502020204030204" pitchFamily="34" charset="0"/>
                <a:cs typeface="Calibri" panose="020F0502020204030204" pitchFamily="34" charset="0"/>
              </a:rPr>
              <a:t>, κ.λ.π. Τις ιδιότητες της ύλης μπορούμε να τις αντιληφθούμε με τις αισθήσεις μας και να τις μετρήσουμε με τις μονάδες των φυσικών μεγεθών που γνωρίζουμε. Το σύνολο των ιδιοτήτων αυτών καθορίζει την Κατάσταση της ύλης</a:t>
            </a:r>
            <a:r>
              <a:rPr lang="el-GR" sz="1800" dirty="0" smtClean="0">
                <a:latin typeface="Calibri" panose="020F0502020204030204" pitchFamily="34" charset="0"/>
                <a:cs typeface="Calibri" panose="020F0502020204030204" pitchFamily="34" charset="0"/>
              </a:rPr>
              <a:t>.</a:t>
            </a:r>
            <a:endParaRPr lang="el-GR" sz="1800" dirty="0">
              <a:latin typeface="Calibri" panose="020F0502020204030204" pitchFamily="34" charset="0"/>
              <a:cs typeface="Calibri" panose="020F0502020204030204" pitchFamily="34" charset="0"/>
            </a:endParaRPr>
          </a:p>
          <a:p>
            <a:pPr algn="just">
              <a:lnSpc>
                <a:spcPct val="114000"/>
              </a:lnSpc>
              <a:spcBef>
                <a:spcPts val="0"/>
              </a:spcBef>
              <a:spcAft>
                <a:spcPts val="1200"/>
              </a:spcAft>
              <a:buBlip>
                <a:blip r:embed="rId2"/>
              </a:buBlip>
              <a:tabLst>
                <a:tab pos="806450" algn="l"/>
              </a:tabLst>
            </a:pPr>
            <a:r>
              <a:rPr lang="el-GR" sz="1800" dirty="0">
                <a:latin typeface="Calibri" panose="020F0502020204030204" pitchFamily="34" charset="0"/>
                <a:cs typeface="Calibri" panose="020F0502020204030204" pitchFamily="34" charset="0"/>
              </a:rPr>
              <a:t>Οι ιδιότητες της ύλης </a:t>
            </a:r>
            <a:r>
              <a:rPr lang="el-GR" sz="1800" u="sng"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ορίζονται μόνο</a:t>
            </a:r>
            <a:r>
              <a:rPr lang="el-GR" sz="1800" dirty="0">
                <a:latin typeface="Calibri" panose="020F0502020204030204" pitchFamily="34" charset="0"/>
                <a:cs typeface="Calibri" panose="020F0502020204030204" pitchFamily="34" charset="0"/>
              </a:rPr>
              <a:t>, όταν το σύστημα βρίσκεται σε ισορροπία, δηλαδή όταν οι ιδιότητες έχουν την ίδια τιμή σε όλα τα μέρη του συστήματος και δεν μεταβάλλονται με το χρόνο.</a:t>
            </a:r>
            <a:endParaRPr lang="en-US" sz="1800" dirty="0" smtClean="0">
              <a:latin typeface="Calibri" panose="020F0502020204030204" pitchFamily="34" charset="0"/>
              <a:cs typeface="Calibri" panose="020F0502020204030204" pitchFamily="34" charset="0"/>
            </a:endParaRPr>
          </a:p>
        </p:txBody>
      </p:sp>
      <p:pic>
        <p:nvPicPr>
          <p:cNvPr id="2" name="Εικόνα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3941" y="1628538"/>
            <a:ext cx="3280861" cy="2095340"/>
          </a:xfrm>
          <a:prstGeom prst="rect">
            <a:avLst/>
          </a:prstGeom>
        </p:spPr>
      </p:pic>
    </p:spTree>
    <p:extLst>
      <p:ext uri="{BB962C8B-B14F-4D97-AF65-F5344CB8AC3E}">
        <p14:creationId xmlns:p14="http://schemas.microsoft.com/office/powerpoint/2010/main" val="269989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a:xfrm>
            <a:off x="8507288" y="4657725"/>
            <a:ext cx="457200" cy="342900"/>
          </a:xfrm>
        </p:spPr>
        <p:txBody>
          <a:bodyPr/>
          <a:lstStyle/>
          <a:p>
            <a:fld id="{58EEC4BB-A9F8-45B8-9FEC-DF5B254B14E9}" type="slidenum">
              <a:rPr lang="el-GR" smtClean="0"/>
              <a:t>14</a:t>
            </a:fld>
            <a:endParaRPr lang="el-GR"/>
          </a:p>
        </p:txBody>
      </p:sp>
      <p:sp>
        <p:nvSpPr>
          <p:cNvPr id="5" name="4 - TextBox"/>
          <p:cNvSpPr txBox="1"/>
          <p:nvPr/>
        </p:nvSpPr>
        <p:spPr>
          <a:xfrm>
            <a:off x="214802" y="162000"/>
            <a:ext cx="8730000" cy="523220"/>
          </a:xfrm>
          <a:prstGeom prst="rect">
            <a:avLst/>
          </a:prstGeom>
          <a:solidFill>
            <a:schemeClr val="accent3">
              <a:lumMod val="50000"/>
            </a:schemeClr>
          </a:solidFill>
        </p:spPr>
        <p:txBody>
          <a:bodyPr wrap="square" rtlCol="0">
            <a:spAutoFit/>
          </a:bodyPr>
          <a:lstStyle/>
          <a:p>
            <a:pPr algn="ctr"/>
            <a:r>
              <a:rPr lang="el-GR" sz="2800" b="1" dirty="0" smtClean="0">
                <a:solidFill>
                  <a:srgbClr val="FFFF00"/>
                </a:solidFill>
                <a:effectLst>
                  <a:outerShdw blurRad="38100" dist="38100" dir="2700000" algn="tl">
                    <a:srgbClr val="000000">
                      <a:alpha val="43137"/>
                    </a:srgbClr>
                  </a:outerShdw>
                </a:effectLst>
                <a:latin typeface="+mj-lt"/>
              </a:rPr>
              <a:t>Μεταβολή (Διεργασία) </a:t>
            </a:r>
            <a:r>
              <a:rPr lang="en-US" sz="2800" b="1" dirty="0" smtClean="0">
                <a:solidFill>
                  <a:srgbClr val="FFFF00"/>
                </a:solidFill>
                <a:effectLst>
                  <a:outerShdw blurRad="38100" dist="38100" dir="2700000" algn="tl">
                    <a:srgbClr val="000000">
                      <a:alpha val="43137"/>
                    </a:srgbClr>
                  </a:outerShdw>
                </a:effectLst>
                <a:latin typeface="+mj-lt"/>
              </a:rPr>
              <a:t>-</a:t>
            </a:r>
            <a:r>
              <a:rPr lang="el-GR" sz="2800" b="1" dirty="0" smtClean="0">
                <a:solidFill>
                  <a:srgbClr val="FFFF00"/>
                </a:solidFill>
                <a:effectLst>
                  <a:outerShdw blurRad="38100" dist="38100" dir="2700000" algn="tl">
                    <a:srgbClr val="000000">
                      <a:alpha val="43137"/>
                    </a:srgbClr>
                  </a:outerShdw>
                </a:effectLst>
                <a:latin typeface="+mj-lt"/>
              </a:rPr>
              <a:t> Κυκλική Μεταβολή </a:t>
            </a:r>
            <a:endParaRPr lang="el-GR" sz="2800" b="1" dirty="0">
              <a:solidFill>
                <a:srgbClr val="FFFF00"/>
              </a:solidFill>
              <a:effectLst>
                <a:outerShdw blurRad="38100" dist="38100" dir="2700000" algn="tl">
                  <a:srgbClr val="000000">
                    <a:alpha val="43137"/>
                  </a:srgbClr>
                </a:outerShdw>
              </a:effectLst>
              <a:latin typeface="+mj-lt"/>
            </a:endParaRPr>
          </a:p>
        </p:txBody>
      </p:sp>
      <p:sp>
        <p:nvSpPr>
          <p:cNvPr id="6" name="Θέση περιεχομένου 2"/>
          <p:cNvSpPr>
            <a:spLocks noGrp="1"/>
          </p:cNvSpPr>
          <p:nvPr>
            <p:ph sz="quarter" idx="1"/>
          </p:nvPr>
        </p:nvSpPr>
        <p:spPr>
          <a:xfrm>
            <a:off x="214802" y="958695"/>
            <a:ext cx="4970809" cy="3775351"/>
          </a:xfrm>
        </p:spPr>
        <p:txBody>
          <a:bodyPr>
            <a:noAutofit/>
          </a:bodyPr>
          <a:lstStyle/>
          <a:p>
            <a:pPr algn="just">
              <a:lnSpc>
                <a:spcPct val="114000"/>
              </a:lnSpc>
              <a:spcBef>
                <a:spcPts val="0"/>
              </a:spcBef>
              <a:spcAft>
                <a:spcPts val="1800"/>
              </a:spcAft>
              <a:buBlip>
                <a:blip r:embed="rId2"/>
              </a:buBlip>
              <a:tabLst>
                <a:tab pos="360363" algn="l"/>
                <a:tab pos="806450" algn="l"/>
              </a:tabLst>
            </a:pPr>
            <a:r>
              <a:rPr lang="el-GR" sz="1800" b="1" dirty="0" smtClean="0">
                <a:latin typeface="Calibri" panose="020F0502020204030204" pitchFamily="34" charset="0"/>
                <a:cs typeface="Calibri" panose="020F0502020204030204" pitchFamily="34" charset="0"/>
              </a:rPr>
              <a:t>Διεργασία</a:t>
            </a:r>
            <a:r>
              <a:rPr lang="el-GR" sz="1800" dirty="0" smtClean="0">
                <a:latin typeface="Calibri" panose="020F0502020204030204" pitchFamily="34" charset="0"/>
                <a:cs typeface="Calibri" panose="020F0502020204030204" pitchFamily="34" charset="0"/>
              </a:rPr>
              <a:t> </a:t>
            </a:r>
            <a:r>
              <a:rPr lang="el-GR" sz="1800" dirty="0">
                <a:latin typeface="Calibri" panose="020F0502020204030204" pitchFamily="34" charset="0"/>
                <a:cs typeface="Calibri" panose="020F0502020204030204" pitchFamily="34" charset="0"/>
              </a:rPr>
              <a:t>(μεταβολή) ονομάζεται το σύνολο των </a:t>
            </a:r>
            <a:r>
              <a:rPr lang="el-GR" sz="1800" u="sng" dirty="0">
                <a:latin typeface="Calibri" panose="020F0502020204030204" pitchFamily="34" charset="0"/>
                <a:cs typeface="Calibri" panose="020F0502020204030204" pitchFamily="34" charset="0"/>
              </a:rPr>
              <a:t>καταστάσεων</a:t>
            </a:r>
            <a:r>
              <a:rPr lang="el-GR" sz="1800" dirty="0">
                <a:latin typeface="Calibri" panose="020F0502020204030204" pitchFamily="34" charset="0"/>
                <a:cs typeface="Calibri" panose="020F0502020204030204" pitchFamily="34" charset="0"/>
              </a:rPr>
              <a:t> από τις οποίες πρέπει να περάσει το σύστημα, από την </a:t>
            </a:r>
            <a:r>
              <a:rPr lang="el-GR" sz="1800" b="1" dirty="0">
                <a:solidFill>
                  <a:srgbClr val="0000FF"/>
                </a:solidFill>
                <a:latin typeface="Calibri" panose="020F0502020204030204" pitchFamily="34" charset="0"/>
                <a:cs typeface="Calibri" panose="020F0502020204030204" pitchFamily="34" charset="0"/>
              </a:rPr>
              <a:t>αρχική</a:t>
            </a:r>
            <a:r>
              <a:rPr lang="el-GR" sz="1800" dirty="0">
                <a:solidFill>
                  <a:srgbClr val="0000FF"/>
                </a:solidFill>
                <a:latin typeface="Calibri" panose="020F0502020204030204" pitchFamily="34" charset="0"/>
                <a:cs typeface="Calibri" panose="020F0502020204030204" pitchFamily="34" charset="0"/>
              </a:rPr>
              <a:t> </a:t>
            </a:r>
            <a:r>
              <a:rPr lang="el-GR" sz="1800" dirty="0">
                <a:latin typeface="Calibri" panose="020F0502020204030204" pitchFamily="34" charset="0"/>
                <a:cs typeface="Calibri" panose="020F0502020204030204" pitchFamily="34" charset="0"/>
              </a:rPr>
              <a:t>μέχρι να βρεθεί στην </a:t>
            </a:r>
            <a:r>
              <a:rPr lang="el-GR" sz="1800" b="1" dirty="0">
                <a:solidFill>
                  <a:srgbClr val="00B050"/>
                </a:solidFill>
                <a:latin typeface="Calibri" panose="020F0502020204030204" pitchFamily="34" charset="0"/>
                <a:cs typeface="Calibri" panose="020F0502020204030204" pitchFamily="34" charset="0"/>
              </a:rPr>
              <a:t>τελική</a:t>
            </a:r>
            <a:r>
              <a:rPr lang="el-GR" sz="1800" dirty="0">
                <a:solidFill>
                  <a:srgbClr val="00B050"/>
                </a:solidFill>
                <a:latin typeface="Calibri" panose="020F0502020204030204" pitchFamily="34" charset="0"/>
                <a:cs typeface="Calibri" panose="020F0502020204030204" pitchFamily="34" charset="0"/>
              </a:rPr>
              <a:t> </a:t>
            </a:r>
            <a:r>
              <a:rPr lang="el-GR" sz="1800" dirty="0">
                <a:latin typeface="Calibri" panose="020F0502020204030204" pitchFamily="34" charset="0"/>
                <a:cs typeface="Calibri" panose="020F0502020204030204" pitchFamily="34" charset="0"/>
              </a:rPr>
              <a:t>του κατάσταση, λόγω των συναλλαγών ενέργειας με το περιβάλλον</a:t>
            </a:r>
            <a:r>
              <a:rPr lang="el-GR" sz="1800" dirty="0" smtClean="0">
                <a:latin typeface="Calibri" panose="020F0502020204030204" pitchFamily="34" charset="0"/>
                <a:cs typeface="Calibri" panose="020F0502020204030204" pitchFamily="34" charset="0"/>
              </a:rPr>
              <a:t>.</a:t>
            </a:r>
            <a:endParaRPr lang="en-US" sz="1800" dirty="0" smtClean="0">
              <a:latin typeface="Calibri" panose="020F0502020204030204" pitchFamily="34" charset="0"/>
              <a:cs typeface="Calibri" panose="020F0502020204030204" pitchFamily="34" charset="0"/>
            </a:endParaRPr>
          </a:p>
          <a:p>
            <a:pPr algn="just">
              <a:lnSpc>
                <a:spcPct val="114000"/>
              </a:lnSpc>
              <a:spcBef>
                <a:spcPts val="0"/>
              </a:spcBef>
              <a:spcAft>
                <a:spcPts val="1200"/>
              </a:spcAft>
              <a:buBlip>
                <a:blip r:embed="rId2"/>
              </a:buBlip>
              <a:tabLst>
                <a:tab pos="360363" algn="l"/>
                <a:tab pos="806450" algn="l"/>
              </a:tabLst>
            </a:pPr>
            <a:r>
              <a:rPr lang="el-GR" sz="1800" dirty="0">
                <a:latin typeface="Calibri" panose="020F0502020204030204" pitchFamily="34" charset="0"/>
                <a:cs typeface="Calibri" panose="020F0502020204030204" pitchFamily="34" charset="0"/>
              </a:rPr>
              <a:t>Αν με μία διεργασία (μεταβολή) το σύστημα </a:t>
            </a:r>
            <a:r>
              <a:rPr lang="el-GR" sz="1800" b="1" dirty="0">
                <a:solidFill>
                  <a:srgbClr val="FF0000"/>
                </a:solidFill>
                <a:latin typeface="Calibri" panose="020F0502020204030204" pitchFamily="34" charset="0"/>
                <a:cs typeface="Calibri" panose="020F0502020204030204" pitchFamily="34" charset="0"/>
              </a:rPr>
              <a:t>επαναφέρεται</a:t>
            </a:r>
            <a:r>
              <a:rPr lang="el-GR" sz="1800" dirty="0">
                <a:solidFill>
                  <a:srgbClr val="FF0000"/>
                </a:solidFill>
                <a:latin typeface="Calibri" panose="020F0502020204030204" pitchFamily="34" charset="0"/>
                <a:cs typeface="Calibri" panose="020F0502020204030204" pitchFamily="34" charset="0"/>
              </a:rPr>
              <a:t> </a:t>
            </a:r>
            <a:r>
              <a:rPr lang="el-GR" sz="1800" dirty="0">
                <a:latin typeface="Calibri" panose="020F0502020204030204" pitchFamily="34" charset="0"/>
                <a:cs typeface="Calibri" panose="020F0502020204030204" pitchFamily="34" charset="0"/>
              </a:rPr>
              <a:t>στην αρχική του κατάσταση, τότε η διεργασία λέγεται </a:t>
            </a:r>
            <a:r>
              <a:rPr lang="el-GR" sz="1800" b="1" dirty="0">
                <a:latin typeface="Calibri" panose="020F0502020204030204" pitchFamily="34" charset="0"/>
                <a:cs typeface="Calibri" panose="020F0502020204030204" pitchFamily="34" charset="0"/>
              </a:rPr>
              <a:t>Κυκλική</a:t>
            </a:r>
            <a:r>
              <a:rPr lang="el-GR" sz="1800" dirty="0" smtClean="0">
                <a:latin typeface="Calibri" panose="020F0502020204030204" pitchFamily="34" charset="0"/>
                <a:cs typeface="Calibri" panose="020F0502020204030204" pitchFamily="34" charset="0"/>
              </a:rPr>
              <a:t>. Π.χ. η μεταβολή  </a:t>
            </a:r>
            <a:r>
              <a:rPr lang="el-GR" sz="1800" b="1" dirty="0" smtClean="0">
                <a:solidFill>
                  <a:srgbClr val="96363F"/>
                </a:solidFill>
                <a:latin typeface="Calibri" panose="020F0502020204030204" pitchFamily="34" charset="0"/>
                <a:cs typeface="Calibri" panose="020F0502020204030204" pitchFamily="34" charset="0"/>
              </a:rPr>
              <a:t>Α – 1 – 2 – Β – Α</a:t>
            </a:r>
            <a:r>
              <a:rPr lang="el-GR" sz="1800" dirty="0" smtClean="0">
                <a:latin typeface="Calibri" panose="020F0502020204030204" pitchFamily="34" charset="0"/>
                <a:cs typeface="Calibri" panose="020F0502020204030204" pitchFamily="34" charset="0"/>
              </a:rPr>
              <a:t>.  </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987574"/>
            <a:ext cx="3750706" cy="30793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80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a:xfrm>
            <a:off x="8507288" y="4657725"/>
            <a:ext cx="457200" cy="342900"/>
          </a:xfrm>
        </p:spPr>
        <p:txBody>
          <a:bodyPr/>
          <a:lstStyle/>
          <a:p>
            <a:fld id="{58EEC4BB-A9F8-45B8-9FEC-DF5B254B14E9}" type="slidenum">
              <a:rPr lang="el-GR" smtClean="0"/>
              <a:t>15</a:t>
            </a:fld>
            <a:endParaRPr lang="el-GR"/>
          </a:p>
        </p:txBody>
      </p:sp>
      <p:sp>
        <p:nvSpPr>
          <p:cNvPr id="5" name="4 - TextBox"/>
          <p:cNvSpPr txBox="1"/>
          <p:nvPr/>
        </p:nvSpPr>
        <p:spPr>
          <a:xfrm>
            <a:off x="214802" y="162000"/>
            <a:ext cx="8730000" cy="523220"/>
          </a:xfrm>
          <a:prstGeom prst="rect">
            <a:avLst/>
          </a:prstGeom>
          <a:solidFill>
            <a:schemeClr val="accent3">
              <a:lumMod val="50000"/>
            </a:schemeClr>
          </a:solidFill>
        </p:spPr>
        <p:txBody>
          <a:bodyPr wrap="square" rtlCol="0">
            <a:spAutoFit/>
          </a:bodyPr>
          <a:lstStyle/>
          <a:p>
            <a:pPr algn="ctr"/>
            <a:r>
              <a:rPr lang="el-GR" sz="2800" b="1" dirty="0" smtClean="0">
                <a:solidFill>
                  <a:srgbClr val="FFFF00"/>
                </a:solidFill>
                <a:effectLst>
                  <a:outerShdw blurRad="38100" dist="38100" dir="2700000" algn="tl">
                    <a:srgbClr val="000000">
                      <a:alpha val="43137"/>
                    </a:srgbClr>
                  </a:outerShdw>
                </a:effectLst>
                <a:latin typeface="+mj-lt"/>
              </a:rPr>
              <a:t>Θερμοδυναμικός Κύκλος</a:t>
            </a:r>
            <a:endParaRPr lang="el-GR" sz="2800" b="1" dirty="0">
              <a:solidFill>
                <a:srgbClr val="FFFF00"/>
              </a:solidFill>
              <a:effectLst>
                <a:outerShdw blurRad="38100" dist="38100" dir="2700000" algn="tl">
                  <a:srgbClr val="000000">
                    <a:alpha val="43137"/>
                  </a:srgbClr>
                </a:outerShdw>
              </a:effectLst>
              <a:latin typeface="+mj-lt"/>
            </a:endParaRPr>
          </a:p>
        </p:txBody>
      </p:sp>
      <p:sp>
        <p:nvSpPr>
          <p:cNvPr id="6" name="Θέση περιεχομένου 2"/>
          <p:cNvSpPr>
            <a:spLocks noGrp="1"/>
          </p:cNvSpPr>
          <p:nvPr>
            <p:ph sz="quarter" idx="1"/>
          </p:nvPr>
        </p:nvSpPr>
        <p:spPr>
          <a:xfrm>
            <a:off x="214800" y="958695"/>
            <a:ext cx="7204571" cy="4061327"/>
          </a:xfrm>
        </p:spPr>
        <p:txBody>
          <a:bodyPr>
            <a:noAutofit/>
          </a:bodyPr>
          <a:lstStyle/>
          <a:p>
            <a:pPr algn="just">
              <a:lnSpc>
                <a:spcPct val="114000"/>
              </a:lnSpc>
              <a:spcBef>
                <a:spcPts val="0"/>
              </a:spcBef>
              <a:spcAft>
                <a:spcPts val="1800"/>
              </a:spcAft>
              <a:buBlip>
                <a:blip r:embed="rId2"/>
              </a:buBlip>
              <a:tabLst>
                <a:tab pos="360363" algn="l"/>
                <a:tab pos="806450" algn="l"/>
              </a:tabLst>
            </a:pPr>
            <a:r>
              <a:rPr lang="el-GR" sz="1800" dirty="0" smtClean="0">
                <a:latin typeface="Calibri" panose="020F0502020204030204" pitchFamily="34" charset="0"/>
                <a:cs typeface="Calibri" panose="020F0502020204030204" pitchFamily="34" charset="0"/>
              </a:rPr>
              <a:t>Αν </a:t>
            </a:r>
            <a:r>
              <a:rPr lang="el-GR" sz="1800" dirty="0">
                <a:latin typeface="Calibri" panose="020F0502020204030204" pitchFamily="34" charset="0"/>
                <a:cs typeface="Calibri" panose="020F0502020204030204" pitchFamily="34" charset="0"/>
              </a:rPr>
              <a:t>σ’ ένα σύστημα πραγματοποιούνται κατά σειρά </a:t>
            </a:r>
            <a:r>
              <a:rPr lang="el-GR" sz="1800" b="1" dirty="0">
                <a:solidFill>
                  <a:srgbClr val="0000FF"/>
                </a:solidFill>
                <a:latin typeface="Calibri" panose="020F0502020204030204" pitchFamily="34" charset="0"/>
                <a:cs typeface="Calibri" panose="020F0502020204030204" pitchFamily="34" charset="0"/>
              </a:rPr>
              <a:t>δύο</a:t>
            </a:r>
            <a:r>
              <a:rPr lang="el-GR" sz="1800" dirty="0">
                <a:latin typeface="Calibri" panose="020F0502020204030204" pitchFamily="34" charset="0"/>
                <a:cs typeface="Calibri" panose="020F0502020204030204" pitchFamily="34" charset="0"/>
              </a:rPr>
              <a:t> ή </a:t>
            </a:r>
            <a:r>
              <a:rPr lang="el-GR" sz="1800" b="1" dirty="0">
                <a:solidFill>
                  <a:srgbClr val="0000FF"/>
                </a:solidFill>
                <a:latin typeface="Calibri" panose="020F0502020204030204" pitchFamily="34" charset="0"/>
                <a:cs typeface="Calibri" panose="020F0502020204030204" pitchFamily="34" charset="0"/>
              </a:rPr>
              <a:t>περισσότερες</a:t>
            </a:r>
            <a:r>
              <a:rPr lang="el-GR" sz="1800" dirty="0">
                <a:latin typeface="Calibri" panose="020F0502020204030204" pitchFamily="34" charset="0"/>
                <a:cs typeface="Calibri" panose="020F0502020204030204" pitchFamily="34" charset="0"/>
              </a:rPr>
              <a:t> </a:t>
            </a:r>
            <a:r>
              <a:rPr lang="el-GR" sz="1800" b="1" dirty="0">
                <a:latin typeface="Calibri" panose="020F0502020204030204" pitchFamily="34" charset="0"/>
                <a:cs typeface="Calibri" panose="020F0502020204030204" pitchFamily="34" charset="0"/>
              </a:rPr>
              <a:t>διεργασίες</a:t>
            </a:r>
            <a:r>
              <a:rPr lang="el-GR" sz="1800" dirty="0">
                <a:latin typeface="Calibri" panose="020F0502020204030204" pitchFamily="34" charset="0"/>
                <a:cs typeface="Calibri" panose="020F0502020204030204" pitchFamily="34" charset="0"/>
              </a:rPr>
              <a:t> (</a:t>
            </a:r>
            <a:r>
              <a:rPr lang="el-GR" sz="1800" i="1" dirty="0">
                <a:latin typeface="Calibri" panose="020F0502020204030204" pitchFamily="34" charset="0"/>
                <a:cs typeface="Calibri" panose="020F0502020204030204" pitchFamily="34" charset="0"/>
              </a:rPr>
              <a:t>μεταβολές</a:t>
            </a:r>
            <a:r>
              <a:rPr lang="el-GR" sz="1800" dirty="0">
                <a:latin typeface="Calibri" panose="020F0502020204030204" pitchFamily="34" charset="0"/>
                <a:cs typeface="Calibri" panose="020F0502020204030204" pitchFamily="34" charset="0"/>
              </a:rPr>
              <a:t>) που το </a:t>
            </a:r>
            <a:r>
              <a:rPr lang="el-GR" sz="1800" u="sng" dirty="0">
                <a:latin typeface="Calibri" panose="020F0502020204030204" pitchFamily="34" charset="0"/>
                <a:cs typeface="Calibri" panose="020F0502020204030204" pitchFamily="34" charset="0"/>
              </a:rPr>
              <a:t>επαναφέρουν</a:t>
            </a:r>
            <a:r>
              <a:rPr lang="el-GR" sz="1800" dirty="0">
                <a:latin typeface="Calibri" panose="020F0502020204030204" pitchFamily="34" charset="0"/>
                <a:cs typeface="Calibri" panose="020F0502020204030204" pitchFamily="34" charset="0"/>
              </a:rPr>
              <a:t> στην αρχική του κατάσταση, τότε το σύνολο των μεταβολών αυτών ονομάζεται </a:t>
            </a:r>
            <a:r>
              <a:rPr lang="el-GR" sz="1800" b="1" dirty="0">
                <a:solidFill>
                  <a:srgbClr val="FF0000"/>
                </a:solidFill>
                <a:latin typeface="Calibri" panose="020F0502020204030204" pitchFamily="34" charset="0"/>
                <a:cs typeface="Calibri" panose="020F0502020204030204" pitchFamily="34" charset="0"/>
              </a:rPr>
              <a:t>Θερμοδυναμικός Κύκλος</a:t>
            </a:r>
            <a:r>
              <a:rPr lang="el-GR" sz="1800" dirty="0" smtClean="0">
                <a:latin typeface="Calibri" panose="020F0502020204030204" pitchFamily="34" charset="0"/>
                <a:cs typeface="Calibri" panose="020F0502020204030204" pitchFamily="34" charset="0"/>
              </a:rPr>
              <a:t>.</a:t>
            </a:r>
          </a:p>
          <a:p>
            <a:pPr marL="717550" indent="-684000" algn="just">
              <a:lnSpc>
                <a:spcPct val="114000"/>
              </a:lnSpc>
              <a:spcBef>
                <a:spcPts val="0"/>
              </a:spcBef>
              <a:spcAft>
                <a:spcPts val="1800"/>
              </a:spcAft>
              <a:buNone/>
              <a:tabLst>
                <a:tab pos="92075" algn="l"/>
                <a:tab pos="360363" algn="l"/>
                <a:tab pos="806450" algn="l"/>
              </a:tabLst>
            </a:pPr>
            <a:r>
              <a:rPr lang="el-GR" sz="1800" dirty="0" smtClean="0">
                <a:latin typeface="Calibri" panose="020F0502020204030204" pitchFamily="34" charset="0"/>
                <a:cs typeface="Calibri" panose="020F0502020204030204" pitchFamily="34" charset="0"/>
              </a:rPr>
              <a:t>     Π.χ. Η διαδρομή </a:t>
            </a:r>
            <a:r>
              <a:rPr lang="el-GR" sz="1800" b="1" dirty="0" smtClean="0">
                <a:latin typeface="Calibri" panose="020F0502020204030204" pitchFamily="34" charset="0"/>
                <a:cs typeface="Calibri" panose="020F0502020204030204" pitchFamily="34" charset="0"/>
              </a:rPr>
              <a:t>Α – Β – Γ – Α</a:t>
            </a:r>
            <a:r>
              <a:rPr lang="el-GR" sz="1800" dirty="0" smtClean="0">
                <a:latin typeface="Calibri" panose="020F0502020204030204" pitchFamily="34" charset="0"/>
                <a:cs typeface="Calibri" panose="020F0502020204030204" pitchFamily="34" charset="0"/>
              </a:rPr>
              <a:t> αποτελεί Θερμοδυναμικό Κύκλο, γιατί έχουμε </a:t>
            </a:r>
            <a:r>
              <a:rPr lang="el-GR" sz="2000" b="1" dirty="0" smtClean="0">
                <a:latin typeface="Calibri" panose="020F0502020204030204" pitchFamily="34" charset="0"/>
                <a:cs typeface="Calibri" panose="020F0502020204030204" pitchFamily="34" charset="0"/>
              </a:rPr>
              <a:t>3</a:t>
            </a:r>
            <a:r>
              <a:rPr lang="el-GR" sz="1800" dirty="0" smtClean="0">
                <a:latin typeface="Calibri" panose="020F0502020204030204" pitchFamily="34" charset="0"/>
                <a:cs typeface="Calibri" panose="020F0502020204030204" pitchFamily="34" charset="0"/>
              </a:rPr>
              <a:t> διεργασίες :</a:t>
            </a:r>
          </a:p>
          <a:p>
            <a:pPr marL="0" indent="0" algn="ctr">
              <a:lnSpc>
                <a:spcPct val="114000"/>
              </a:lnSpc>
              <a:spcBef>
                <a:spcPts val="0"/>
              </a:spcBef>
              <a:buNone/>
              <a:tabLst>
                <a:tab pos="360363" algn="l"/>
                <a:tab pos="806450" algn="l"/>
              </a:tabLst>
            </a:pPr>
            <a:r>
              <a:rPr lang="el-GR" sz="1800" dirty="0" smtClean="0">
                <a:latin typeface="Calibri" panose="020F0502020204030204" pitchFamily="34" charset="0"/>
                <a:cs typeface="Calibri" panose="020F0502020204030204" pitchFamily="34" charset="0"/>
              </a:rPr>
              <a:t> Διεργασία 1</a:t>
            </a:r>
            <a:r>
              <a:rPr lang="el-GR" sz="1800" baseline="30000" dirty="0">
                <a:latin typeface="Calibri" panose="020F0502020204030204" pitchFamily="34" charset="0"/>
                <a:cs typeface="Calibri" panose="020F0502020204030204" pitchFamily="34" charset="0"/>
              </a:rPr>
              <a:t>η</a:t>
            </a:r>
            <a:r>
              <a:rPr lang="el-GR" sz="1800" dirty="0" smtClean="0">
                <a:latin typeface="Calibri" panose="020F0502020204030204" pitchFamily="34" charset="0"/>
                <a:cs typeface="Calibri" panose="020F0502020204030204" pitchFamily="34" charset="0"/>
              </a:rPr>
              <a:t>  : </a:t>
            </a:r>
            <a:r>
              <a:rPr lang="el-GR" sz="2000" b="1" dirty="0" smtClean="0">
                <a:latin typeface="Calibri" panose="020F0502020204030204" pitchFamily="34" charset="0"/>
                <a:cs typeface="Calibri" panose="020F0502020204030204" pitchFamily="34" charset="0"/>
              </a:rPr>
              <a:t>Α – Β</a:t>
            </a:r>
          </a:p>
          <a:p>
            <a:pPr marL="0" indent="0" algn="ctr">
              <a:lnSpc>
                <a:spcPct val="114000"/>
              </a:lnSpc>
              <a:spcBef>
                <a:spcPts val="0"/>
              </a:spcBef>
              <a:buNone/>
              <a:tabLst>
                <a:tab pos="360363" algn="l"/>
                <a:tab pos="806450" algn="l"/>
              </a:tabLst>
            </a:pPr>
            <a:r>
              <a:rPr lang="el-GR" sz="1800" dirty="0" smtClean="0">
                <a:latin typeface="Calibri" panose="020F0502020204030204" pitchFamily="34" charset="0"/>
                <a:cs typeface="Calibri" panose="020F0502020204030204" pitchFamily="34" charset="0"/>
              </a:rPr>
              <a:t>Διεργασία 2</a:t>
            </a:r>
            <a:r>
              <a:rPr lang="el-GR" sz="1800" baseline="30000" dirty="0" smtClean="0">
                <a:latin typeface="Calibri" panose="020F0502020204030204" pitchFamily="34" charset="0"/>
                <a:cs typeface="Calibri" panose="020F0502020204030204" pitchFamily="34" charset="0"/>
              </a:rPr>
              <a:t>η</a:t>
            </a:r>
            <a:r>
              <a:rPr lang="el-GR" sz="1800" dirty="0" smtClean="0">
                <a:latin typeface="Calibri" panose="020F0502020204030204" pitchFamily="34" charset="0"/>
                <a:cs typeface="Calibri" panose="020F0502020204030204" pitchFamily="34" charset="0"/>
              </a:rPr>
              <a:t>  : </a:t>
            </a:r>
            <a:r>
              <a:rPr lang="el-GR" sz="2000" b="1" dirty="0" smtClean="0">
                <a:latin typeface="Calibri" panose="020F0502020204030204" pitchFamily="34" charset="0"/>
                <a:cs typeface="Calibri" panose="020F0502020204030204" pitchFamily="34" charset="0"/>
              </a:rPr>
              <a:t>Β – Γ</a:t>
            </a:r>
            <a:r>
              <a:rPr lang="el-GR" sz="2000" dirty="0" smtClean="0">
                <a:latin typeface="Calibri" panose="020F0502020204030204" pitchFamily="34" charset="0"/>
                <a:cs typeface="Calibri" panose="020F0502020204030204" pitchFamily="34" charset="0"/>
              </a:rPr>
              <a:t> </a:t>
            </a:r>
          </a:p>
          <a:p>
            <a:pPr marL="0" indent="0" algn="ctr">
              <a:lnSpc>
                <a:spcPct val="114000"/>
              </a:lnSpc>
              <a:spcBef>
                <a:spcPts val="0"/>
              </a:spcBef>
              <a:spcAft>
                <a:spcPts val="1800"/>
              </a:spcAft>
              <a:buNone/>
              <a:tabLst>
                <a:tab pos="360363" algn="l"/>
                <a:tab pos="806450" algn="l"/>
              </a:tabLst>
            </a:pPr>
            <a:r>
              <a:rPr lang="el-GR" sz="1800" dirty="0" smtClean="0">
                <a:latin typeface="Calibri" panose="020F0502020204030204" pitchFamily="34" charset="0"/>
                <a:cs typeface="Calibri" panose="020F0502020204030204" pitchFamily="34" charset="0"/>
              </a:rPr>
              <a:t>Διεργασία 3</a:t>
            </a:r>
            <a:r>
              <a:rPr lang="el-GR" sz="1800" baseline="30000" dirty="0" smtClean="0">
                <a:latin typeface="Calibri" panose="020F0502020204030204" pitchFamily="34" charset="0"/>
                <a:cs typeface="Calibri" panose="020F0502020204030204" pitchFamily="34" charset="0"/>
              </a:rPr>
              <a:t>η</a:t>
            </a:r>
            <a:r>
              <a:rPr lang="el-GR" sz="1800" dirty="0" smtClean="0">
                <a:latin typeface="Calibri" panose="020F0502020204030204" pitchFamily="34" charset="0"/>
                <a:cs typeface="Calibri" panose="020F0502020204030204" pitchFamily="34" charset="0"/>
              </a:rPr>
              <a:t>  : </a:t>
            </a:r>
            <a:r>
              <a:rPr lang="el-GR" sz="2000" b="1" dirty="0" smtClean="0">
                <a:latin typeface="Calibri" panose="020F0502020204030204" pitchFamily="34" charset="0"/>
                <a:cs typeface="Calibri" panose="020F0502020204030204" pitchFamily="34" charset="0"/>
              </a:rPr>
              <a:t>Γ – Α</a:t>
            </a:r>
            <a:r>
              <a:rPr lang="el-GR" sz="1800" dirty="0" smtClean="0">
                <a:latin typeface="Calibri" panose="020F0502020204030204" pitchFamily="34" charset="0"/>
                <a:cs typeface="Calibri" panose="020F0502020204030204" pitchFamily="34" charset="0"/>
              </a:rPr>
              <a:t> </a:t>
            </a:r>
          </a:p>
          <a:p>
            <a:pPr marL="266700" indent="0">
              <a:lnSpc>
                <a:spcPct val="114000"/>
              </a:lnSpc>
              <a:spcBef>
                <a:spcPts val="0"/>
              </a:spcBef>
              <a:spcAft>
                <a:spcPts val="1800"/>
              </a:spcAft>
              <a:buNone/>
              <a:tabLst>
                <a:tab pos="360363" algn="l"/>
                <a:tab pos="717550" algn="l"/>
              </a:tabLst>
            </a:pPr>
            <a:r>
              <a:rPr lang="el-GR" sz="1800" dirty="0">
                <a:latin typeface="Calibri" panose="020F0502020204030204" pitchFamily="34" charset="0"/>
                <a:cs typeface="Calibri" panose="020F0502020204030204" pitchFamily="34" charset="0"/>
              </a:rPr>
              <a:t> </a:t>
            </a:r>
            <a:r>
              <a:rPr lang="el-GR" sz="1800" dirty="0" smtClean="0">
                <a:latin typeface="Calibri" panose="020F0502020204030204" pitchFamily="34" charset="0"/>
                <a:cs typeface="Calibri" panose="020F0502020204030204" pitchFamily="34" charset="0"/>
              </a:rPr>
              <a:t>        και το σύστημα επιστρέφει στην κατάσταση </a:t>
            </a:r>
            <a:r>
              <a:rPr lang="el-GR" sz="2000" b="1" dirty="0" smtClean="0">
                <a:latin typeface="Calibri" panose="020F0502020204030204" pitchFamily="34" charset="0"/>
                <a:cs typeface="Calibri" panose="020F0502020204030204" pitchFamily="34" charset="0"/>
              </a:rPr>
              <a:t>Α</a:t>
            </a:r>
            <a:r>
              <a:rPr lang="el-GR" sz="1800" dirty="0" smtClean="0">
                <a:latin typeface="Calibri" panose="020F0502020204030204" pitchFamily="34" charset="0"/>
                <a:cs typeface="Calibri" panose="020F0502020204030204" pitchFamily="34" charset="0"/>
              </a:rPr>
              <a:t> από όπου ξεκίνησε.</a:t>
            </a:r>
          </a:p>
          <a:p>
            <a:pPr marL="0" indent="0" algn="ctr">
              <a:lnSpc>
                <a:spcPct val="114000"/>
              </a:lnSpc>
              <a:spcBef>
                <a:spcPts val="0"/>
              </a:spcBef>
              <a:buNone/>
              <a:tabLst>
                <a:tab pos="360363" algn="l"/>
                <a:tab pos="806450" algn="l"/>
              </a:tabLst>
            </a:pPr>
            <a:endParaRPr lang="el-GR" sz="1800" dirty="0" smtClean="0">
              <a:latin typeface="Calibri" panose="020F0502020204030204" pitchFamily="34" charset="0"/>
              <a:cs typeface="Calibri" panose="020F0502020204030204"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4526" y="1923678"/>
            <a:ext cx="1380276" cy="16760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80276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a:xfrm>
            <a:off x="8507288" y="4657725"/>
            <a:ext cx="457200" cy="342900"/>
          </a:xfrm>
        </p:spPr>
        <p:txBody>
          <a:bodyPr/>
          <a:lstStyle/>
          <a:p>
            <a:fld id="{58EEC4BB-A9F8-45B8-9FEC-DF5B254B14E9}" type="slidenum">
              <a:rPr lang="el-GR" smtClean="0"/>
              <a:t>16</a:t>
            </a:fld>
            <a:endParaRPr lang="el-GR"/>
          </a:p>
        </p:txBody>
      </p:sp>
      <p:sp>
        <p:nvSpPr>
          <p:cNvPr id="5" name="4 - TextBox"/>
          <p:cNvSpPr txBox="1"/>
          <p:nvPr/>
        </p:nvSpPr>
        <p:spPr>
          <a:xfrm>
            <a:off x="214802" y="162000"/>
            <a:ext cx="8730000" cy="523220"/>
          </a:xfrm>
          <a:prstGeom prst="rect">
            <a:avLst/>
          </a:prstGeom>
          <a:solidFill>
            <a:srgbClr val="008080"/>
          </a:solidFill>
        </p:spPr>
        <p:txBody>
          <a:bodyPr wrap="square" rtlCol="0">
            <a:spAutoFit/>
          </a:bodyPr>
          <a:lstStyle/>
          <a:p>
            <a:pPr algn="ctr"/>
            <a:r>
              <a:rPr lang="el-GR" sz="2800" b="1" dirty="0" smtClean="0">
                <a:solidFill>
                  <a:srgbClr val="FFFF00"/>
                </a:solidFill>
                <a:effectLst>
                  <a:outerShdw blurRad="38100" dist="38100" dir="2700000" algn="tl">
                    <a:srgbClr val="000000">
                      <a:alpha val="43137"/>
                    </a:srgbClr>
                  </a:outerShdw>
                </a:effectLst>
                <a:latin typeface="+mj-lt"/>
              </a:rPr>
              <a:t>Βασικέ</a:t>
            </a:r>
            <a:r>
              <a:rPr lang="el-GR" sz="2800" b="1" dirty="0">
                <a:solidFill>
                  <a:srgbClr val="FFFF00"/>
                </a:solidFill>
                <a:effectLst>
                  <a:outerShdw blurRad="38100" dist="38100" dir="2700000" algn="tl">
                    <a:srgbClr val="000000">
                      <a:alpha val="43137"/>
                    </a:srgbClr>
                  </a:outerShdw>
                </a:effectLst>
                <a:latin typeface="+mj-lt"/>
              </a:rPr>
              <a:t>ς</a:t>
            </a:r>
            <a:r>
              <a:rPr lang="el-GR" sz="2800" b="1" dirty="0" smtClean="0">
                <a:solidFill>
                  <a:srgbClr val="FFFF00"/>
                </a:solidFill>
                <a:effectLst>
                  <a:outerShdw blurRad="38100" dist="38100" dir="2700000" algn="tl">
                    <a:srgbClr val="000000">
                      <a:alpha val="43137"/>
                    </a:srgbClr>
                  </a:outerShdw>
                </a:effectLst>
                <a:latin typeface="+mj-lt"/>
              </a:rPr>
              <a:t> Μονάδες του Διεθνούς Συστήματος (</a:t>
            </a:r>
            <a:r>
              <a:rPr lang="en-US" sz="2800" b="1" dirty="0" smtClean="0">
                <a:solidFill>
                  <a:srgbClr val="FFFF00"/>
                </a:solidFill>
                <a:effectLst>
                  <a:outerShdw blurRad="38100" dist="38100" dir="2700000" algn="tl">
                    <a:srgbClr val="000000">
                      <a:alpha val="43137"/>
                    </a:srgbClr>
                  </a:outerShdw>
                </a:effectLst>
                <a:latin typeface="+mj-lt"/>
              </a:rPr>
              <a:t>S.I.)</a:t>
            </a:r>
            <a:endParaRPr lang="el-GR" sz="2800" b="1" dirty="0">
              <a:solidFill>
                <a:srgbClr val="FFFF00"/>
              </a:solidFill>
              <a:effectLst>
                <a:outerShdw blurRad="38100" dist="38100" dir="2700000" algn="tl">
                  <a:srgbClr val="000000">
                    <a:alpha val="43137"/>
                  </a:srgbClr>
                </a:outerShdw>
              </a:effectLst>
              <a:latin typeface="+mj-lt"/>
            </a:endParaRPr>
          </a:p>
        </p:txBody>
      </p:sp>
      <p:graphicFrame>
        <p:nvGraphicFramePr>
          <p:cNvPr id="7" name="Πίνακας 6"/>
          <p:cNvGraphicFramePr>
            <a:graphicFrameLocks noGrp="1"/>
          </p:cNvGraphicFramePr>
          <p:nvPr>
            <p:extLst>
              <p:ext uri="{D42A27DB-BD31-4B8C-83A1-F6EECF244321}">
                <p14:modId xmlns:p14="http://schemas.microsoft.com/office/powerpoint/2010/main" val="586138994"/>
              </p:ext>
            </p:extLst>
          </p:nvPr>
        </p:nvGraphicFramePr>
        <p:xfrm>
          <a:off x="653564" y="1277094"/>
          <a:ext cx="7878876" cy="2164080"/>
        </p:xfrm>
        <a:graphic>
          <a:graphicData uri="http://schemas.openxmlformats.org/drawingml/2006/table">
            <a:tbl>
              <a:tblPr firstRow="1" bandRow="1">
                <a:tableStyleId>{5C22544A-7EE6-4342-B048-85BDC9FD1C3A}</a:tableStyleId>
              </a:tblPr>
              <a:tblGrid>
                <a:gridCol w="3600895"/>
                <a:gridCol w="1367981"/>
                <a:gridCol w="2910000"/>
              </a:tblGrid>
              <a:tr h="432048">
                <a:tc>
                  <a:txBody>
                    <a:bodyPr/>
                    <a:lstStyle/>
                    <a:p>
                      <a:pPr algn="ctr"/>
                      <a:r>
                        <a:rPr lang="el-GR" sz="2400" dirty="0" smtClean="0">
                          <a:latin typeface="Calibri" panose="020F0502020204030204" pitchFamily="34" charset="0"/>
                          <a:cs typeface="Calibri" panose="020F0502020204030204" pitchFamily="34" charset="0"/>
                        </a:rPr>
                        <a:t>Μέγεθος</a:t>
                      </a:r>
                      <a:endParaRPr lang="el-GR" sz="24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2400" dirty="0" smtClean="0">
                          <a:latin typeface="Calibri" panose="020F0502020204030204" pitchFamily="34" charset="0"/>
                          <a:cs typeface="Calibri" panose="020F0502020204030204" pitchFamily="34" charset="0"/>
                        </a:rPr>
                        <a:t>Σύμβολο</a:t>
                      </a:r>
                      <a:endParaRPr lang="el-GR" sz="24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2400" dirty="0" smtClean="0">
                          <a:latin typeface="Calibri" panose="020F0502020204030204" pitchFamily="34" charset="0"/>
                          <a:cs typeface="Calibri" panose="020F0502020204030204" pitchFamily="34" charset="0"/>
                        </a:rPr>
                        <a:t>Μονάδα Μέτρησης</a:t>
                      </a:r>
                      <a:endParaRPr lang="el-GR" sz="24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1568">
                <a:tc>
                  <a:txBody>
                    <a:bodyPr/>
                    <a:lstStyle/>
                    <a:p>
                      <a:r>
                        <a:rPr lang="el-GR" sz="2200" dirty="0" smtClean="0">
                          <a:latin typeface="Calibri" panose="020F0502020204030204" pitchFamily="34" charset="0"/>
                          <a:cs typeface="Calibri" panose="020F0502020204030204" pitchFamily="34" charset="0"/>
                        </a:rPr>
                        <a:t>Μήκος</a:t>
                      </a:r>
                      <a:endParaRPr lang="el-GR" sz="22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b="1" dirty="0" smtClean="0">
                          <a:latin typeface="Script MT Bold"/>
                          <a:cs typeface="Calibri" panose="020F0502020204030204" pitchFamily="34" charset="0"/>
                        </a:rPr>
                        <a:t>l</a:t>
                      </a:r>
                      <a:endParaRPr lang="el-GR" sz="2200" b="1"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2200" baseline="0" dirty="0" smtClean="0">
                          <a:latin typeface="Calibri" panose="020F0502020204030204" pitchFamily="34" charset="0"/>
                          <a:cs typeface="Calibri" panose="020F0502020204030204" pitchFamily="34" charset="0"/>
                        </a:rPr>
                        <a:t> </a:t>
                      </a:r>
                      <a:r>
                        <a:rPr lang="en-US" sz="2200" b="1" baseline="0" dirty="0" smtClean="0">
                          <a:latin typeface="Calibri" panose="020F0502020204030204" pitchFamily="34" charset="0"/>
                          <a:cs typeface="Calibri" panose="020F0502020204030204" pitchFamily="34" charset="0"/>
                        </a:rPr>
                        <a:t>m</a:t>
                      </a:r>
                      <a:r>
                        <a:rPr lang="en-US" sz="2200" baseline="0" dirty="0" smtClean="0">
                          <a:latin typeface="Calibri" panose="020F0502020204030204" pitchFamily="34" charset="0"/>
                          <a:cs typeface="Calibri" panose="020F0502020204030204" pitchFamily="34" charset="0"/>
                        </a:rPr>
                        <a:t> (</a:t>
                      </a:r>
                      <a:r>
                        <a:rPr lang="el-GR" sz="2200" i="1" baseline="0" dirty="0" smtClean="0">
                          <a:latin typeface="Calibri" panose="020F0502020204030204" pitchFamily="34" charset="0"/>
                          <a:cs typeface="Calibri" panose="020F0502020204030204" pitchFamily="34" charset="0"/>
                        </a:rPr>
                        <a:t>μέτρο</a:t>
                      </a:r>
                      <a:r>
                        <a:rPr lang="el-GR" sz="2200" baseline="0" dirty="0" smtClean="0">
                          <a:latin typeface="Calibri" panose="020F0502020204030204" pitchFamily="34" charset="0"/>
                          <a:cs typeface="Calibri" panose="020F0502020204030204" pitchFamily="34" charset="0"/>
                        </a:rPr>
                        <a:t>)</a:t>
                      </a:r>
                      <a:endParaRPr lang="el-GR" sz="22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6896">
                <a:tc>
                  <a:txBody>
                    <a:bodyPr/>
                    <a:lstStyle/>
                    <a:p>
                      <a:r>
                        <a:rPr lang="el-GR" sz="2200" dirty="0" smtClean="0">
                          <a:latin typeface="Calibri" panose="020F0502020204030204" pitchFamily="34" charset="0"/>
                          <a:cs typeface="Calibri" panose="020F0502020204030204" pitchFamily="34" charset="0"/>
                        </a:rPr>
                        <a:t>Μάζα</a:t>
                      </a:r>
                      <a:endParaRPr lang="el-GR" sz="22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b="1" dirty="0" smtClean="0">
                          <a:latin typeface="Script MT Bold"/>
                          <a:cs typeface="Calibri" panose="020F0502020204030204" pitchFamily="34" charset="0"/>
                        </a:rPr>
                        <a:t>m</a:t>
                      </a:r>
                      <a:endParaRPr lang="el-GR" sz="2200" b="1"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2200" baseline="0" dirty="0" smtClean="0">
                          <a:latin typeface="Calibri" panose="020F0502020204030204" pitchFamily="34" charset="0"/>
                          <a:cs typeface="Calibri" panose="020F0502020204030204" pitchFamily="34" charset="0"/>
                        </a:rPr>
                        <a:t> </a:t>
                      </a:r>
                      <a:r>
                        <a:rPr lang="en-US" sz="2200" b="1" baseline="0" dirty="0" smtClean="0">
                          <a:latin typeface="Calibri" panose="020F0502020204030204" pitchFamily="34" charset="0"/>
                          <a:cs typeface="Calibri" panose="020F0502020204030204" pitchFamily="34" charset="0"/>
                        </a:rPr>
                        <a:t>kg</a:t>
                      </a:r>
                      <a:r>
                        <a:rPr lang="en-US" sz="2200" baseline="0" dirty="0" smtClean="0">
                          <a:latin typeface="Calibri" panose="020F0502020204030204" pitchFamily="34" charset="0"/>
                          <a:cs typeface="Calibri" panose="020F0502020204030204" pitchFamily="34" charset="0"/>
                        </a:rPr>
                        <a:t> (</a:t>
                      </a:r>
                      <a:r>
                        <a:rPr lang="el-GR" sz="2200" i="1" baseline="0" dirty="0" smtClean="0">
                          <a:latin typeface="Calibri" panose="020F0502020204030204" pitchFamily="34" charset="0"/>
                          <a:cs typeface="Calibri" panose="020F0502020204030204" pitchFamily="34" charset="0"/>
                        </a:rPr>
                        <a:t>χιλιόγραμμο</a:t>
                      </a:r>
                      <a:r>
                        <a:rPr lang="el-GR" sz="2200" baseline="0" dirty="0" smtClean="0">
                          <a:latin typeface="Calibri" panose="020F0502020204030204" pitchFamily="34" charset="0"/>
                          <a:cs typeface="Calibri" panose="020F0502020204030204" pitchFamily="34" charset="0"/>
                        </a:rPr>
                        <a:t>)</a:t>
                      </a:r>
                      <a:endParaRPr lang="el-GR" sz="22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2224">
                <a:tc>
                  <a:txBody>
                    <a:bodyPr/>
                    <a:lstStyle/>
                    <a:p>
                      <a:r>
                        <a:rPr lang="el-GR" sz="2200" dirty="0" smtClean="0">
                          <a:latin typeface="Calibri" panose="020F0502020204030204" pitchFamily="34" charset="0"/>
                          <a:cs typeface="Calibri" panose="020F0502020204030204" pitchFamily="34" charset="0"/>
                        </a:rPr>
                        <a:t>Χρόνος</a:t>
                      </a:r>
                      <a:endParaRPr lang="el-GR" sz="22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b="1" dirty="0" smtClean="0">
                          <a:latin typeface="Script MT Bold"/>
                          <a:cs typeface="Calibri" panose="020F0502020204030204" pitchFamily="34" charset="0"/>
                        </a:rPr>
                        <a:t>t</a:t>
                      </a:r>
                      <a:endParaRPr lang="el-GR" sz="2200" b="1"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b="1" baseline="0" dirty="0" smtClean="0">
                          <a:latin typeface="Calibri" panose="020F0502020204030204" pitchFamily="34" charset="0"/>
                          <a:cs typeface="Calibri" panose="020F0502020204030204" pitchFamily="34" charset="0"/>
                        </a:rPr>
                        <a:t>s</a:t>
                      </a:r>
                      <a:r>
                        <a:rPr lang="en-US" sz="2200" baseline="0" dirty="0" smtClean="0">
                          <a:latin typeface="Calibri" panose="020F0502020204030204" pitchFamily="34" charset="0"/>
                          <a:cs typeface="Calibri" panose="020F0502020204030204" pitchFamily="34" charset="0"/>
                        </a:rPr>
                        <a:t> (</a:t>
                      </a:r>
                      <a:r>
                        <a:rPr lang="el-GR" sz="2200" i="1" baseline="0" dirty="0" smtClean="0">
                          <a:latin typeface="Calibri" panose="020F0502020204030204" pitchFamily="34" charset="0"/>
                          <a:cs typeface="Calibri" panose="020F0502020204030204" pitchFamily="34" charset="0"/>
                        </a:rPr>
                        <a:t>δευτερόλεπτο</a:t>
                      </a:r>
                      <a:r>
                        <a:rPr lang="el-GR" sz="2200" baseline="0" dirty="0" smtClean="0">
                          <a:latin typeface="Calibri" panose="020F0502020204030204" pitchFamily="34" charset="0"/>
                          <a:cs typeface="Calibri" panose="020F0502020204030204" pitchFamily="34" charset="0"/>
                        </a:rPr>
                        <a:t>)</a:t>
                      </a:r>
                      <a:endParaRPr lang="el-GR" sz="22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0040">
                <a:tc>
                  <a:txBody>
                    <a:bodyPr/>
                    <a:lstStyle/>
                    <a:p>
                      <a:r>
                        <a:rPr lang="el-GR" sz="2200" dirty="0" smtClean="0">
                          <a:latin typeface="Calibri" panose="020F0502020204030204" pitchFamily="34" charset="0"/>
                          <a:cs typeface="Calibri" panose="020F0502020204030204" pitchFamily="34" charset="0"/>
                        </a:rPr>
                        <a:t>Θερμοκρασία</a:t>
                      </a:r>
                      <a:endParaRPr lang="el-GR" sz="22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b="1" dirty="0" smtClean="0">
                          <a:latin typeface="Arial"/>
                          <a:cs typeface="Arial"/>
                        </a:rPr>
                        <a:t>T</a:t>
                      </a:r>
                      <a:r>
                        <a:rPr lang="el-GR" sz="2200" b="1" dirty="0" smtClean="0">
                          <a:latin typeface="Arial"/>
                          <a:cs typeface="Arial"/>
                        </a:rPr>
                        <a:t>, Θ</a:t>
                      </a:r>
                      <a:endParaRPr lang="el-GR" sz="2200" b="1"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b="1" dirty="0" smtClean="0">
                          <a:latin typeface="Calibri" panose="020F0502020204030204" pitchFamily="34" charset="0"/>
                          <a:cs typeface="Calibri" panose="020F0502020204030204" pitchFamily="34" charset="0"/>
                        </a:rPr>
                        <a:t>K</a:t>
                      </a:r>
                      <a:r>
                        <a:rPr lang="el-GR" sz="2200" baseline="0" dirty="0" smtClean="0">
                          <a:latin typeface="Calibri" panose="020F0502020204030204" pitchFamily="34" charset="0"/>
                          <a:cs typeface="Calibri" panose="020F0502020204030204" pitchFamily="34" charset="0"/>
                        </a:rPr>
                        <a:t> (</a:t>
                      </a:r>
                      <a:r>
                        <a:rPr lang="el-GR" sz="2200" i="1" baseline="0" dirty="0" smtClean="0">
                          <a:latin typeface="Calibri" panose="020F0502020204030204" pitchFamily="34" charset="0"/>
                          <a:cs typeface="Calibri" panose="020F0502020204030204" pitchFamily="34" charset="0"/>
                        </a:rPr>
                        <a:t>Κέλβιν</a:t>
                      </a:r>
                      <a:r>
                        <a:rPr lang="el-GR" sz="2200" baseline="0" dirty="0" smtClean="0">
                          <a:latin typeface="Calibri" panose="020F0502020204030204" pitchFamily="34" charset="0"/>
                          <a:cs typeface="Calibri" panose="020F0502020204030204" pitchFamily="34" charset="0"/>
                        </a:rPr>
                        <a:t>)</a:t>
                      </a:r>
                      <a:endParaRPr lang="el-GR" sz="22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7381147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a:xfrm>
            <a:off x="8507288" y="4657725"/>
            <a:ext cx="457200" cy="342900"/>
          </a:xfrm>
        </p:spPr>
        <p:txBody>
          <a:bodyPr/>
          <a:lstStyle/>
          <a:p>
            <a:fld id="{58EEC4BB-A9F8-45B8-9FEC-DF5B254B14E9}" type="slidenum">
              <a:rPr lang="el-GR" smtClean="0"/>
              <a:t>17</a:t>
            </a:fld>
            <a:endParaRPr lang="el-GR"/>
          </a:p>
        </p:txBody>
      </p:sp>
      <p:sp>
        <p:nvSpPr>
          <p:cNvPr id="5" name="4 - TextBox"/>
          <p:cNvSpPr txBox="1"/>
          <p:nvPr/>
        </p:nvSpPr>
        <p:spPr>
          <a:xfrm>
            <a:off x="214802" y="162000"/>
            <a:ext cx="8730000" cy="523220"/>
          </a:xfrm>
          <a:prstGeom prst="rect">
            <a:avLst/>
          </a:prstGeom>
          <a:solidFill>
            <a:srgbClr val="666699"/>
          </a:solidFill>
        </p:spPr>
        <p:txBody>
          <a:bodyPr wrap="square" rtlCol="0">
            <a:spAutoFit/>
          </a:bodyPr>
          <a:lstStyle/>
          <a:p>
            <a:pPr algn="ctr"/>
            <a:r>
              <a:rPr lang="el-GR" sz="2800" b="1" dirty="0" smtClean="0">
                <a:solidFill>
                  <a:srgbClr val="FFFF00"/>
                </a:solidFill>
                <a:effectLst>
                  <a:outerShdw blurRad="38100" dist="38100" dir="2700000" algn="tl">
                    <a:srgbClr val="000000">
                      <a:alpha val="43137"/>
                    </a:srgbClr>
                  </a:outerShdw>
                </a:effectLst>
                <a:latin typeface="+mj-lt"/>
              </a:rPr>
              <a:t>Πίεση</a:t>
            </a:r>
            <a:endParaRPr lang="el-GR" sz="2800" b="1" dirty="0">
              <a:solidFill>
                <a:srgbClr val="FFFF00"/>
              </a:solidFill>
              <a:effectLst>
                <a:outerShdw blurRad="38100" dist="38100" dir="2700000" algn="tl">
                  <a:srgbClr val="000000">
                    <a:alpha val="43137"/>
                  </a:srgbClr>
                </a:outerShdw>
              </a:effectLst>
              <a:latin typeface="+mj-lt"/>
            </a:endParaRPr>
          </a:p>
        </p:txBody>
      </p:sp>
      <mc:AlternateContent xmlns:mc="http://schemas.openxmlformats.org/markup-compatibility/2006" xmlns:a14="http://schemas.microsoft.com/office/drawing/2010/main">
        <mc:Choice Requires="a14">
          <p:sp>
            <p:nvSpPr>
              <p:cNvPr id="6" name="Θέση περιεχομένου 2"/>
              <p:cNvSpPr>
                <a:spLocks noGrp="1"/>
              </p:cNvSpPr>
              <p:nvPr>
                <p:ph sz="quarter" idx="1"/>
              </p:nvPr>
            </p:nvSpPr>
            <p:spPr>
              <a:xfrm>
                <a:off x="214800" y="958695"/>
                <a:ext cx="6984653" cy="1829079"/>
              </a:xfrm>
            </p:spPr>
            <p:txBody>
              <a:bodyPr>
                <a:noAutofit/>
              </a:bodyPr>
              <a:lstStyle/>
              <a:p>
                <a:pPr marL="0" indent="0" algn="just">
                  <a:lnSpc>
                    <a:spcPct val="114000"/>
                  </a:lnSpc>
                  <a:spcBef>
                    <a:spcPts val="0"/>
                  </a:spcBef>
                  <a:spcAft>
                    <a:spcPts val="600"/>
                  </a:spcAft>
                  <a:buNone/>
                </a:pPr>
                <a:r>
                  <a:rPr lang="el-GR" sz="1800" b="1"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Πίεση </a:t>
                </a:r>
                <a:r>
                  <a:rPr lang="en-US" sz="1800" dirty="0" smtClean="0">
                    <a:latin typeface="Calibri" panose="020F0502020204030204" pitchFamily="34" charset="0"/>
                    <a:cs typeface="Calibri" panose="020F0502020204030204" pitchFamily="34" charset="0"/>
                  </a:rPr>
                  <a:t>(</a:t>
                </a:r>
                <a:r>
                  <a:rPr lang="en-US" sz="1800" b="1" dirty="0">
                    <a:solidFill>
                      <a:srgbClr val="0000FF"/>
                    </a:solidFill>
                    <a:latin typeface="Calibri" panose="020F0502020204030204" pitchFamily="34" charset="0"/>
                    <a:cs typeface="Calibri" panose="020F0502020204030204" pitchFamily="34" charset="0"/>
                  </a:rPr>
                  <a:t>p</a:t>
                </a:r>
                <a:r>
                  <a:rPr lang="en-US" sz="1800" dirty="0" smtClean="0">
                    <a:latin typeface="Calibri" panose="020F0502020204030204" pitchFamily="34" charset="0"/>
                    <a:cs typeface="Calibri" panose="020F0502020204030204" pitchFamily="34" charset="0"/>
                  </a:rPr>
                  <a:t>)</a:t>
                </a:r>
                <a:r>
                  <a:rPr lang="en-US" sz="1800" b="1"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l-GR" sz="1800" dirty="0" smtClean="0">
                    <a:latin typeface="Calibri" panose="020F0502020204030204" pitchFamily="34" charset="0"/>
                    <a:cs typeface="Calibri" panose="020F0502020204030204" pitchFamily="34" charset="0"/>
                  </a:rPr>
                  <a:t>ονομάζουμε </a:t>
                </a:r>
                <a:r>
                  <a:rPr lang="el-GR" sz="1800" dirty="0">
                    <a:latin typeface="Calibri" panose="020F0502020204030204" pitchFamily="34" charset="0"/>
                    <a:cs typeface="Calibri" panose="020F0502020204030204" pitchFamily="34" charset="0"/>
                  </a:rPr>
                  <a:t>το πηλίκο της δύναμης </a:t>
                </a:r>
                <a:r>
                  <a:rPr lang="en-US" sz="1800" dirty="0" smtClean="0">
                    <a:latin typeface="Calibri" panose="020F0502020204030204" pitchFamily="34" charset="0"/>
                    <a:cs typeface="Calibri" panose="020F0502020204030204" pitchFamily="34" charset="0"/>
                  </a:rPr>
                  <a:t>(</a:t>
                </a:r>
                <a:r>
                  <a:rPr lang="en-US" sz="1800" b="1" dirty="0" smtClean="0">
                    <a:solidFill>
                      <a:srgbClr val="0000FF"/>
                    </a:solidFill>
                    <a:latin typeface="Calibri" panose="020F0502020204030204" pitchFamily="34" charset="0"/>
                    <a:cs typeface="Calibri" panose="020F0502020204030204" pitchFamily="34" charset="0"/>
                  </a:rPr>
                  <a:t>F</a:t>
                </a:r>
                <a:r>
                  <a:rPr lang="en-US" sz="1800" dirty="0" smtClean="0">
                    <a:latin typeface="Calibri" panose="020F0502020204030204" pitchFamily="34" charset="0"/>
                    <a:cs typeface="Calibri" panose="020F0502020204030204" pitchFamily="34" charset="0"/>
                  </a:rPr>
                  <a:t>)</a:t>
                </a:r>
                <a:r>
                  <a:rPr lang="el-GR" sz="1800" dirty="0" smtClean="0">
                    <a:latin typeface="Calibri" panose="020F0502020204030204" pitchFamily="34" charset="0"/>
                    <a:cs typeface="Calibri" panose="020F0502020204030204" pitchFamily="34" charset="0"/>
                  </a:rPr>
                  <a:t> που </a:t>
                </a:r>
                <a:r>
                  <a:rPr lang="el-GR" sz="1800" dirty="0">
                    <a:latin typeface="Calibri" panose="020F0502020204030204" pitchFamily="34" charset="0"/>
                    <a:cs typeface="Calibri" panose="020F0502020204030204" pitchFamily="34" charset="0"/>
                  </a:rPr>
                  <a:t>ασκείται κάθετα από ένα ρευστό (υγρό ή αέριο) σε μία επιφάνεια </a:t>
                </a:r>
                <a:r>
                  <a:rPr lang="en-US" sz="1800" dirty="0" smtClean="0">
                    <a:latin typeface="Calibri" panose="020F0502020204030204" pitchFamily="34" charset="0"/>
                    <a:cs typeface="Calibri" panose="020F0502020204030204" pitchFamily="34" charset="0"/>
                  </a:rPr>
                  <a:t>(</a:t>
                </a:r>
                <a:r>
                  <a:rPr lang="en-US" sz="1800" b="1" dirty="0" smtClean="0">
                    <a:solidFill>
                      <a:srgbClr val="0000FF"/>
                    </a:solidFill>
                    <a:latin typeface="Calibri" panose="020F0502020204030204" pitchFamily="34" charset="0"/>
                    <a:cs typeface="Calibri" panose="020F0502020204030204" pitchFamily="34" charset="0"/>
                  </a:rPr>
                  <a:t>A</a:t>
                </a:r>
                <a:r>
                  <a:rPr lang="en-US" sz="1800" dirty="0" smtClean="0">
                    <a:latin typeface="Calibri" panose="020F0502020204030204" pitchFamily="34" charset="0"/>
                    <a:cs typeface="Calibri" panose="020F0502020204030204" pitchFamily="34" charset="0"/>
                  </a:rPr>
                  <a:t>) </a:t>
                </a:r>
                <a:r>
                  <a:rPr lang="el-GR" sz="1800" dirty="0" smtClean="0">
                    <a:latin typeface="Calibri" panose="020F0502020204030204" pitchFamily="34" charset="0"/>
                    <a:cs typeface="Calibri" panose="020F0502020204030204" pitchFamily="34" charset="0"/>
                  </a:rPr>
                  <a:t>προς </a:t>
                </a:r>
                <a:r>
                  <a:rPr lang="el-GR" sz="1800" dirty="0">
                    <a:latin typeface="Calibri" panose="020F0502020204030204" pitchFamily="34" charset="0"/>
                    <a:cs typeface="Calibri" panose="020F0502020204030204" pitchFamily="34" charset="0"/>
                  </a:rPr>
                  <a:t>το εμβαδό  </a:t>
                </a:r>
                <a:r>
                  <a:rPr lang="el-GR" sz="1800" dirty="0" smtClean="0">
                    <a:latin typeface="Calibri" panose="020F0502020204030204" pitchFamily="34" charset="0"/>
                    <a:cs typeface="Calibri" panose="020F0502020204030204" pitchFamily="34" charset="0"/>
                  </a:rPr>
                  <a:t>της </a:t>
                </a:r>
                <a:r>
                  <a:rPr lang="el-GR" sz="1800" dirty="0">
                    <a:latin typeface="Calibri" panose="020F0502020204030204" pitchFamily="34" charset="0"/>
                    <a:cs typeface="Calibri" panose="020F0502020204030204" pitchFamily="34" charset="0"/>
                  </a:rPr>
                  <a:t>επιφάνειας αυτής. Δηλαδή:</a:t>
                </a:r>
                <a:r>
                  <a:rPr lang="en-US" sz="1800" dirty="0">
                    <a:latin typeface="Calibri" panose="020F0502020204030204" pitchFamily="34" charset="0"/>
                    <a:cs typeface="Calibri" panose="020F0502020204030204" pitchFamily="34" charset="0"/>
                  </a:rPr>
                  <a:t> </a:t>
                </a:r>
                <a:endParaRPr lang="en-US" sz="1800" dirty="0" smtClean="0">
                  <a:latin typeface="Calibri" panose="020F0502020204030204" pitchFamily="34" charset="0"/>
                  <a:cs typeface="Calibri" panose="020F0502020204030204" pitchFamily="34" charset="0"/>
                </a:endParaRPr>
              </a:p>
              <a:p>
                <a:pPr marL="0" indent="0" algn="just">
                  <a:lnSpc>
                    <a:spcPct val="114000"/>
                  </a:lnSpc>
                  <a:spcBef>
                    <a:spcPts val="0"/>
                  </a:spcBef>
                  <a:spcAft>
                    <a:spcPts val="600"/>
                  </a:spcAft>
                  <a:buNone/>
                </a:pPr>
                <a14:m>
                  <m:oMathPara xmlns:m="http://schemas.openxmlformats.org/officeDocument/2006/math">
                    <m:oMathParaPr>
                      <m:jc m:val="centerGroup"/>
                    </m:oMathParaPr>
                    <m:oMath xmlns:m="http://schemas.openxmlformats.org/officeDocument/2006/math">
                      <m:r>
                        <a:rPr lang="en-US" sz="1800" i="1">
                          <a:latin typeface="Cambria Math"/>
                          <a:cs typeface="Calibri" panose="020F0502020204030204" pitchFamily="34" charset="0"/>
                        </a:rPr>
                        <m:t>𝑝</m:t>
                      </m:r>
                      <m:r>
                        <a:rPr lang="en-US" sz="1800" i="1">
                          <a:latin typeface="Cambria Math"/>
                          <a:cs typeface="Calibri" panose="020F0502020204030204" pitchFamily="34" charset="0"/>
                        </a:rPr>
                        <m:t>=</m:t>
                      </m:r>
                      <m:f>
                        <m:fPr>
                          <m:ctrlPr>
                            <a:rPr lang="en-US" sz="1800" i="1">
                              <a:latin typeface="Cambria Math"/>
                              <a:cs typeface="Calibri" panose="020F0502020204030204" pitchFamily="34" charset="0"/>
                            </a:rPr>
                          </m:ctrlPr>
                        </m:fPr>
                        <m:num>
                          <m:r>
                            <a:rPr lang="en-US" sz="1800" i="1">
                              <a:latin typeface="Cambria Math"/>
                              <a:cs typeface="Calibri" panose="020F0502020204030204" pitchFamily="34" charset="0"/>
                            </a:rPr>
                            <m:t>𝐹</m:t>
                          </m:r>
                        </m:num>
                        <m:den>
                          <m:r>
                            <a:rPr lang="en-US" sz="1800" i="1">
                              <a:latin typeface="Cambria Math"/>
                              <a:cs typeface="Calibri" panose="020F0502020204030204" pitchFamily="34" charset="0"/>
                            </a:rPr>
                            <m:t>𝐴</m:t>
                          </m:r>
                        </m:den>
                      </m:f>
                    </m:oMath>
                  </m:oMathPara>
                </a14:m>
                <a:endParaRPr lang="en-US" sz="1800" dirty="0" smtClean="0">
                  <a:latin typeface="Calibri" panose="020F0502020204030204" pitchFamily="34" charset="0"/>
                  <a:cs typeface="Calibri" panose="020F0502020204030204" pitchFamily="34" charset="0"/>
                </a:endParaRPr>
              </a:p>
              <a:p>
                <a:pPr marL="0" indent="0" algn="just">
                  <a:lnSpc>
                    <a:spcPct val="114000"/>
                  </a:lnSpc>
                  <a:spcBef>
                    <a:spcPts val="0"/>
                  </a:spcBef>
                  <a:spcAft>
                    <a:spcPts val="600"/>
                  </a:spcAft>
                  <a:buNone/>
                </a:pPr>
                <a:endParaRPr lang="en-US" sz="1800" dirty="0">
                  <a:latin typeface="Calibri" panose="020F0502020204030204" pitchFamily="34" charset="0"/>
                  <a:cs typeface="Calibri" panose="020F0502020204030204" pitchFamily="34" charset="0"/>
                </a:endParaRPr>
              </a:p>
              <a:p>
                <a:pPr marL="0" indent="0" algn="just">
                  <a:lnSpc>
                    <a:spcPct val="114000"/>
                  </a:lnSpc>
                  <a:spcBef>
                    <a:spcPts val="0"/>
                  </a:spcBef>
                  <a:spcAft>
                    <a:spcPts val="600"/>
                  </a:spcAft>
                  <a:buNone/>
                </a:pPr>
                <a:endParaRPr lang="en-US" sz="1800" dirty="0">
                  <a:latin typeface="Calibri" panose="020F0502020204030204" pitchFamily="34" charset="0"/>
                  <a:cs typeface="Calibri" panose="020F0502020204030204" pitchFamily="34" charset="0"/>
                </a:endParaRPr>
              </a:p>
              <a:p>
                <a:pPr algn="just">
                  <a:lnSpc>
                    <a:spcPct val="114000"/>
                  </a:lnSpc>
                  <a:spcBef>
                    <a:spcPts val="0"/>
                  </a:spcBef>
                  <a:spcAft>
                    <a:spcPts val="1800"/>
                  </a:spcAft>
                  <a:buBlip>
                    <a:blip r:embed="rId2"/>
                  </a:buBlip>
                  <a:tabLst>
                    <a:tab pos="360363" algn="l"/>
                    <a:tab pos="806450" algn="l"/>
                  </a:tabLst>
                </a:pPr>
                <a:endParaRPr lang="el-GR" sz="1800" dirty="0" smtClean="0">
                  <a:latin typeface="Calibri" panose="020F0502020204030204" pitchFamily="34" charset="0"/>
                  <a:cs typeface="Calibri" panose="020F0502020204030204" pitchFamily="34" charset="0"/>
                </a:endParaRPr>
              </a:p>
            </p:txBody>
          </p:sp>
        </mc:Choice>
        <mc:Fallback xmlns="">
          <p:sp>
            <p:nvSpPr>
              <p:cNvPr id="6" name="Θέση περιεχομένου 2"/>
              <p:cNvSpPr>
                <a:spLocks noGrp="1" noRot="1" noChangeAspect="1" noMove="1" noResize="1" noEditPoints="1" noAdjustHandles="1" noChangeArrowheads="1" noChangeShapeType="1" noTextEdit="1"/>
              </p:cNvSpPr>
              <p:nvPr>
                <p:ph sz="quarter" idx="1"/>
              </p:nvPr>
            </p:nvSpPr>
            <p:spPr>
              <a:xfrm>
                <a:off x="214800" y="958695"/>
                <a:ext cx="6984653" cy="1829079"/>
              </a:xfrm>
              <a:blipFill rotWithShape="1">
                <a:blip r:embed="rId3"/>
                <a:stretch>
                  <a:fillRect l="-785" t="-667" r="-785"/>
                </a:stretch>
              </a:blipFill>
            </p:spPr>
            <p:txBody>
              <a:bodyPr/>
              <a:lstStyle/>
              <a:p>
                <a:r>
                  <a:rPr lang="el-GR">
                    <a:noFill/>
                  </a:rPr>
                  <a:t> </a:t>
                </a:r>
              </a:p>
            </p:txBody>
          </p:sp>
        </mc:Fallback>
      </mc:AlternateContent>
      <p:sp>
        <p:nvSpPr>
          <p:cNvPr id="9" name="Θέση περιεχομένου 2"/>
          <p:cNvSpPr txBox="1">
            <a:spLocks/>
          </p:cNvSpPr>
          <p:nvPr/>
        </p:nvSpPr>
        <p:spPr>
          <a:xfrm>
            <a:off x="683568" y="2931790"/>
            <a:ext cx="6445430" cy="2096011"/>
          </a:xfrm>
          <a:prstGeom prst="rect">
            <a:avLst/>
          </a:prstGeom>
        </p:spPr>
        <p:txBody>
          <a:bodyPr vert="horz">
            <a:no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lgn="ctr">
              <a:lnSpc>
                <a:spcPct val="114000"/>
              </a:lnSpc>
              <a:spcBef>
                <a:spcPts val="0"/>
              </a:spcBef>
              <a:spcAft>
                <a:spcPts val="1800"/>
              </a:spcAft>
              <a:buNone/>
            </a:pPr>
            <a:endParaRPr lang="el-GR" sz="2000" dirty="0" smtClean="0">
              <a:latin typeface="Calibri" panose="020F0502020204030204" pitchFamily="34" charset="0"/>
              <a:cs typeface="Calibri" panose="020F0502020204030204" pitchFamily="34" charset="0"/>
            </a:endParaRPr>
          </a:p>
        </p:txBody>
      </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69038" y="987574"/>
            <a:ext cx="1695450" cy="105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2" name="Ορθογώνιο 1"/>
              <p:cNvSpPr/>
              <p:nvPr/>
            </p:nvSpPr>
            <p:spPr>
              <a:xfrm>
                <a:off x="289864" y="2780545"/>
                <a:ext cx="8654937" cy="777777"/>
              </a:xfrm>
              <a:prstGeom prst="rect">
                <a:avLst/>
              </a:prstGeom>
            </p:spPr>
            <p:txBody>
              <a:bodyPr wrap="square">
                <a:spAutoFit/>
              </a:bodyPr>
              <a:lstStyle/>
              <a:p>
                <a:pPr algn="just">
                  <a:lnSpc>
                    <a:spcPct val="114000"/>
                  </a:lnSpc>
                  <a:spcAft>
                    <a:spcPts val="1800"/>
                  </a:spcAft>
                </a:pPr>
                <a:r>
                  <a:rPr lang="el-GR" i="1" dirty="0">
                    <a:latin typeface="+mj-lt"/>
                    <a:cs typeface="Calibri" panose="020F0502020204030204" pitchFamily="34" charset="0"/>
                  </a:rPr>
                  <a:t>Μονάδα μέτρησης στο (</a:t>
                </a:r>
                <a:r>
                  <a:rPr lang="en-US" i="1" dirty="0">
                    <a:latin typeface="+mj-lt"/>
                    <a:cs typeface="Calibri" panose="020F0502020204030204" pitchFamily="34" charset="0"/>
                  </a:rPr>
                  <a:t>S.I.</a:t>
                </a:r>
                <a:r>
                  <a:rPr lang="el-GR" i="1" dirty="0">
                    <a:latin typeface="+mj-lt"/>
                    <a:cs typeface="Calibri" panose="020F0502020204030204" pitchFamily="34" charset="0"/>
                  </a:rPr>
                  <a:t>)</a:t>
                </a:r>
                <a:r>
                  <a:rPr lang="en-US" i="1" dirty="0">
                    <a:latin typeface="+mj-lt"/>
                    <a:cs typeface="Calibri" panose="020F0502020204030204" pitchFamily="34" charset="0"/>
                  </a:rPr>
                  <a:t> </a:t>
                </a:r>
                <a:r>
                  <a:rPr lang="el-GR" dirty="0">
                    <a:latin typeface="+mj-lt"/>
                    <a:cs typeface="Calibri" panose="020F0502020204030204" pitchFamily="34" charset="0"/>
                  </a:rPr>
                  <a:t>:</a:t>
                </a:r>
                <a:r>
                  <a:rPr lang="en-US" dirty="0">
                    <a:latin typeface="+mj-lt"/>
                    <a:cs typeface="Calibri" panose="020F0502020204030204" pitchFamily="34" charset="0"/>
                  </a:rPr>
                  <a:t> </a:t>
                </a:r>
                <a:r>
                  <a:rPr lang="el-GR" dirty="0">
                    <a:latin typeface="+mj-lt"/>
                    <a:cs typeface="Calibri" panose="020F0502020204030204" pitchFamily="34" charset="0"/>
                  </a:rPr>
                  <a:t> </a:t>
                </a:r>
                <a:r>
                  <a:rPr lang="en-US" dirty="0">
                    <a:latin typeface="+mj-lt"/>
                    <a:cs typeface="Calibri" panose="020F0502020204030204" pitchFamily="34" charset="0"/>
                  </a:rPr>
                  <a:t> </a:t>
                </a:r>
                <a14:m>
                  <m:oMath xmlns:m="http://schemas.openxmlformats.org/officeDocument/2006/math">
                    <m:f>
                      <m:fPr>
                        <m:ctrlPr>
                          <a:rPr lang="en-US" i="1">
                            <a:latin typeface="Cambria Math"/>
                            <a:cs typeface="Calibri" panose="020F0502020204030204" pitchFamily="34" charset="0"/>
                          </a:rPr>
                        </m:ctrlPr>
                      </m:fPr>
                      <m:num>
                        <m:r>
                          <a:rPr lang="en-US" i="1">
                            <a:latin typeface="Cambria Math"/>
                            <a:cs typeface="Calibri" panose="020F0502020204030204" pitchFamily="34" charset="0"/>
                          </a:rPr>
                          <m:t>𝑁</m:t>
                        </m:r>
                      </m:num>
                      <m:den>
                        <m:sSup>
                          <m:sSupPr>
                            <m:ctrlPr>
                              <a:rPr lang="en-US" i="1">
                                <a:latin typeface="Cambria Math"/>
                                <a:cs typeface="Calibri" panose="020F0502020204030204" pitchFamily="34" charset="0"/>
                              </a:rPr>
                            </m:ctrlPr>
                          </m:sSupPr>
                          <m:e>
                            <m:r>
                              <a:rPr lang="en-US" i="1">
                                <a:latin typeface="Cambria Math"/>
                                <a:cs typeface="Calibri" panose="020F0502020204030204" pitchFamily="34" charset="0"/>
                              </a:rPr>
                              <m:t>𝑚</m:t>
                            </m:r>
                          </m:e>
                          <m:sup>
                            <m:r>
                              <a:rPr lang="en-US" i="1">
                                <a:latin typeface="Cambria Math"/>
                                <a:cs typeface="Calibri" panose="020F0502020204030204" pitchFamily="34" charset="0"/>
                              </a:rPr>
                              <m:t>2</m:t>
                            </m:r>
                          </m:sup>
                        </m:sSup>
                      </m:den>
                    </m:f>
                  </m:oMath>
                </a14:m>
                <a:r>
                  <a:rPr lang="en-US" dirty="0">
                    <a:latin typeface="+mj-lt"/>
                    <a:cs typeface="Calibri" panose="020F0502020204030204" pitchFamily="34" charset="0"/>
                  </a:rPr>
                  <a:t> </a:t>
                </a:r>
                <a:r>
                  <a:rPr lang="el-GR" dirty="0">
                    <a:latin typeface="+mj-lt"/>
                    <a:cs typeface="Calibri" panose="020F0502020204030204" pitchFamily="34" charset="0"/>
                  </a:rPr>
                  <a:t> που ονομάζεται </a:t>
                </a:r>
                <a:r>
                  <a:rPr lang="en-US" b="1" dirty="0">
                    <a:latin typeface="+mj-lt"/>
                    <a:cs typeface="Calibri" panose="020F0502020204030204" pitchFamily="34" charset="0"/>
                  </a:rPr>
                  <a:t>Pascal</a:t>
                </a:r>
                <a:r>
                  <a:rPr lang="en-US" dirty="0">
                    <a:latin typeface="+mj-lt"/>
                    <a:cs typeface="Calibri" panose="020F0502020204030204" pitchFamily="34" charset="0"/>
                  </a:rPr>
                  <a:t> </a:t>
                </a:r>
                <a:r>
                  <a:rPr lang="en-US" dirty="0" smtClean="0">
                    <a:latin typeface="+mj-lt"/>
                    <a:cs typeface="Calibri" panose="020F0502020204030204" pitchFamily="34" charset="0"/>
                  </a:rPr>
                  <a:t> (</a:t>
                </a:r>
                <a:r>
                  <a:rPr lang="en-US" dirty="0">
                    <a:latin typeface="+mj-lt"/>
                    <a:cs typeface="Calibri" panose="020F0502020204030204" pitchFamily="34" charset="0"/>
                  </a:rPr>
                  <a:t>Pa). </a:t>
                </a:r>
                <a:r>
                  <a:rPr lang="el-GR" dirty="0">
                    <a:latin typeface="+mj-lt"/>
                    <a:cs typeface="Calibri" panose="020F0502020204030204" pitchFamily="34" charset="0"/>
                  </a:rPr>
                  <a:t>Δηλαδή : </a:t>
                </a:r>
                <a14:m>
                  <m:oMath xmlns:m="http://schemas.openxmlformats.org/officeDocument/2006/math">
                    <m:r>
                      <a:rPr lang="el-GR" i="1">
                        <a:latin typeface="Cambria Math"/>
                        <a:cs typeface="Calibri" panose="020F0502020204030204" pitchFamily="34" charset="0"/>
                      </a:rPr>
                      <m:t>1 </m:t>
                    </m:r>
                    <m:r>
                      <m:rPr>
                        <m:sty m:val="p"/>
                      </m:rPr>
                      <a:rPr lang="en-US">
                        <a:latin typeface="Cambria Math"/>
                        <a:cs typeface="Calibri" panose="020F0502020204030204" pitchFamily="34" charset="0"/>
                      </a:rPr>
                      <m:t>Pa</m:t>
                    </m:r>
                    <m:r>
                      <a:rPr lang="en-US">
                        <a:latin typeface="Cambria Math"/>
                        <a:cs typeface="Calibri" panose="020F0502020204030204" pitchFamily="34" charset="0"/>
                      </a:rPr>
                      <m:t>=1 </m:t>
                    </m:r>
                    <m:f>
                      <m:fPr>
                        <m:ctrlPr>
                          <a:rPr lang="en-US" i="1">
                            <a:latin typeface="Cambria Math"/>
                            <a:cs typeface="Calibri" panose="020F0502020204030204" pitchFamily="34" charset="0"/>
                          </a:rPr>
                        </m:ctrlPr>
                      </m:fPr>
                      <m:num>
                        <m:r>
                          <a:rPr lang="en-US" i="1">
                            <a:latin typeface="Cambria Math"/>
                            <a:cs typeface="Calibri" panose="020F0502020204030204" pitchFamily="34" charset="0"/>
                          </a:rPr>
                          <m:t>𝑁</m:t>
                        </m:r>
                      </m:num>
                      <m:den>
                        <m:sSup>
                          <m:sSupPr>
                            <m:ctrlPr>
                              <a:rPr lang="en-US" i="1">
                                <a:latin typeface="Cambria Math"/>
                                <a:cs typeface="Calibri" panose="020F0502020204030204" pitchFamily="34" charset="0"/>
                              </a:rPr>
                            </m:ctrlPr>
                          </m:sSupPr>
                          <m:e>
                            <m:r>
                              <a:rPr lang="en-US" i="1">
                                <a:latin typeface="Cambria Math"/>
                                <a:cs typeface="Calibri" panose="020F0502020204030204" pitchFamily="34" charset="0"/>
                              </a:rPr>
                              <m:t>𝑚</m:t>
                            </m:r>
                          </m:e>
                          <m:sup>
                            <m:r>
                              <a:rPr lang="en-US" i="1">
                                <a:latin typeface="Cambria Math"/>
                                <a:cs typeface="Calibri" panose="020F0502020204030204" pitchFamily="34" charset="0"/>
                              </a:rPr>
                              <m:t>2</m:t>
                            </m:r>
                          </m:sup>
                        </m:sSup>
                      </m:den>
                    </m:f>
                  </m:oMath>
                </a14:m>
                <a:endParaRPr lang="en-US" dirty="0">
                  <a:latin typeface="+mj-lt"/>
                  <a:cs typeface="Calibri" panose="020F0502020204030204" pitchFamily="34" charset="0"/>
                </a:endParaRPr>
              </a:p>
            </p:txBody>
          </p:sp>
        </mc:Choice>
        <mc:Fallback xmlns="">
          <p:sp>
            <p:nvSpPr>
              <p:cNvPr id="2" name="Ορθογώνιο 1"/>
              <p:cNvSpPr>
                <a:spLocks noRot="1" noChangeAspect="1" noMove="1" noResize="1" noEditPoints="1" noAdjustHandles="1" noChangeArrowheads="1" noChangeShapeType="1" noTextEdit="1"/>
              </p:cNvSpPr>
              <p:nvPr/>
            </p:nvSpPr>
            <p:spPr>
              <a:xfrm>
                <a:off x="289864" y="2780545"/>
                <a:ext cx="8654937" cy="777777"/>
              </a:xfrm>
              <a:prstGeom prst="rect">
                <a:avLst/>
              </a:prstGeom>
              <a:blipFill rotWithShape="1">
                <a:blip r:embed="rId5"/>
                <a:stretch>
                  <a:fillRect l="-634"/>
                </a:stretch>
              </a:blipFill>
            </p:spPr>
            <p:txBody>
              <a:bodyPr/>
              <a:lstStyle/>
              <a:p>
                <a:r>
                  <a:rPr lang="el-GR">
                    <a:noFill/>
                  </a:rPr>
                  <a:t> </a:t>
                </a:r>
              </a:p>
            </p:txBody>
          </p:sp>
        </mc:Fallback>
      </mc:AlternateContent>
    </p:spTree>
    <p:extLst>
      <p:ext uri="{BB962C8B-B14F-4D97-AF65-F5344CB8AC3E}">
        <p14:creationId xmlns:p14="http://schemas.microsoft.com/office/powerpoint/2010/main" val="37586690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a:xfrm>
            <a:off x="8507288" y="4657725"/>
            <a:ext cx="457200" cy="342900"/>
          </a:xfrm>
        </p:spPr>
        <p:txBody>
          <a:bodyPr/>
          <a:lstStyle/>
          <a:p>
            <a:fld id="{58EEC4BB-A9F8-45B8-9FEC-DF5B254B14E9}" type="slidenum">
              <a:rPr lang="el-GR" smtClean="0"/>
              <a:t>18</a:t>
            </a:fld>
            <a:endParaRPr lang="el-GR"/>
          </a:p>
        </p:txBody>
      </p:sp>
      <p:sp>
        <p:nvSpPr>
          <p:cNvPr id="3" name="4 - TextBox"/>
          <p:cNvSpPr txBox="1"/>
          <p:nvPr/>
        </p:nvSpPr>
        <p:spPr>
          <a:xfrm>
            <a:off x="214802" y="162000"/>
            <a:ext cx="8730000" cy="523220"/>
          </a:xfrm>
          <a:prstGeom prst="rect">
            <a:avLst/>
          </a:prstGeom>
          <a:solidFill>
            <a:srgbClr val="666699"/>
          </a:solidFill>
        </p:spPr>
        <p:txBody>
          <a:bodyPr wrap="square" rtlCol="0">
            <a:spAutoFit/>
          </a:bodyPr>
          <a:lstStyle/>
          <a:p>
            <a:pPr algn="ctr"/>
            <a:r>
              <a:rPr lang="el-GR" sz="2800" b="1" dirty="0" smtClean="0">
                <a:solidFill>
                  <a:srgbClr val="FFFF00"/>
                </a:solidFill>
                <a:effectLst>
                  <a:outerShdw blurRad="38100" dist="38100" dir="2700000" algn="tl">
                    <a:srgbClr val="000000">
                      <a:alpha val="43137"/>
                    </a:srgbClr>
                  </a:outerShdw>
                </a:effectLst>
                <a:latin typeface="+mj-lt"/>
              </a:rPr>
              <a:t>Πίεση</a:t>
            </a:r>
            <a:endParaRPr lang="el-GR" sz="2800" b="1" dirty="0">
              <a:solidFill>
                <a:srgbClr val="FFFF00"/>
              </a:solidFill>
              <a:effectLst>
                <a:outerShdw blurRad="38100" dist="38100" dir="2700000" algn="tl">
                  <a:srgbClr val="000000">
                    <a:alpha val="43137"/>
                  </a:srgbClr>
                </a:outerShdw>
              </a:effectLst>
              <a:latin typeface="+mj-lt"/>
            </a:endParaRPr>
          </a:p>
        </p:txBody>
      </p:sp>
      <p:sp>
        <p:nvSpPr>
          <p:cNvPr id="2" name="Ορθογώνιο 1"/>
          <p:cNvSpPr/>
          <p:nvPr/>
        </p:nvSpPr>
        <p:spPr>
          <a:xfrm>
            <a:off x="219918" y="931055"/>
            <a:ext cx="8727313" cy="2292935"/>
          </a:xfrm>
          <a:prstGeom prst="rect">
            <a:avLst/>
          </a:prstGeom>
        </p:spPr>
        <p:txBody>
          <a:bodyPr wrap="square">
            <a:spAutoFit/>
          </a:bodyPr>
          <a:lstStyle/>
          <a:p>
            <a:pPr>
              <a:spcAft>
                <a:spcPts val="1800"/>
              </a:spcAft>
            </a:pPr>
            <a:r>
              <a:rPr lang="el-GR" dirty="0">
                <a:latin typeface="+mj-lt"/>
              </a:rPr>
              <a:t>Τρεις </a:t>
            </a:r>
            <a:r>
              <a:rPr lang="el-GR" dirty="0">
                <a:effectLst>
                  <a:outerShdw blurRad="38100" dist="38100" dir="2700000" algn="tl">
                    <a:srgbClr val="000000">
                      <a:alpha val="43137"/>
                    </a:srgbClr>
                  </a:outerShdw>
                </a:effectLst>
                <a:latin typeface="+mj-lt"/>
              </a:rPr>
              <a:t>άλλες</a:t>
            </a:r>
            <a:r>
              <a:rPr lang="el-GR" dirty="0">
                <a:latin typeface="+mj-lt"/>
              </a:rPr>
              <a:t> μονάδες μέτρησης της Πίεσης που χρησιμοποιούνται στην πράξη είναι </a:t>
            </a:r>
            <a:r>
              <a:rPr lang="el-GR" dirty="0" smtClean="0">
                <a:latin typeface="+mj-lt"/>
              </a:rPr>
              <a:t>:</a:t>
            </a:r>
            <a:endParaRPr lang="el-GR" dirty="0">
              <a:latin typeface="+mj-lt"/>
            </a:endParaRPr>
          </a:p>
          <a:p>
            <a:pPr>
              <a:spcAft>
                <a:spcPts val="600"/>
              </a:spcAft>
            </a:pPr>
            <a:r>
              <a:rPr lang="el-GR" dirty="0">
                <a:latin typeface="+mj-lt"/>
              </a:rPr>
              <a:t>   α) το (</a:t>
            </a:r>
            <a:r>
              <a:rPr lang="el-GR" dirty="0" err="1">
                <a:latin typeface="+mj-lt"/>
              </a:rPr>
              <a:t>bar</a:t>
            </a:r>
            <a:r>
              <a:rPr lang="el-GR" dirty="0">
                <a:latin typeface="+mj-lt"/>
              </a:rPr>
              <a:t>)</a:t>
            </a:r>
          </a:p>
          <a:p>
            <a:pPr>
              <a:spcAft>
                <a:spcPts val="600"/>
              </a:spcAft>
            </a:pPr>
            <a:r>
              <a:rPr lang="el-GR" dirty="0">
                <a:latin typeface="+mj-lt"/>
              </a:rPr>
              <a:t>   β) η τεχνητή ατμόσφαιρα (</a:t>
            </a:r>
            <a:r>
              <a:rPr lang="el-GR" dirty="0" err="1">
                <a:latin typeface="+mj-lt"/>
              </a:rPr>
              <a:t>at</a:t>
            </a:r>
            <a:r>
              <a:rPr lang="el-GR" dirty="0">
                <a:latin typeface="+mj-lt"/>
              </a:rPr>
              <a:t>) : 1 </a:t>
            </a:r>
            <a:r>
              <a:rPr lang="el-GR" dirty="0" err="1">
                <a:latin typeface="+mj-lt"/>
              </a:rPr>
              <a:t>at</a:t>
            </a:r>
            <a:r>
              <a:rPr lang="el-GR" dirty="0">
                <a:latin typeface="+mj-lt"/>
              </a:rPr>
              <a:t> = 1 </a:t>
            </a:r>
            <a:r>
              <a:rPr lang="el-GR" dirty="0" err="1">
                <a:latin typeface="+mj-lt"/>
              </a:rPr>
              <a:t>kp</a:t>
            </a:r>
            <a:r>
              <a:rPr lang="el-GR" dirty="0">
                <a:latin typeface="+mj-lt"/>
              </a:rPr>
              <a:t> / cm²</a:t>
            </a:r>
          </a:p>
          <a:p>
            <a:pPr>
              <a:spcAft>
                <a:spcPts val="600"/>
              </a:spcAft>
            </a:pPr>
            <a:r>
              <a:rPr lang="el-GR" dirty="0">
                <a:latin typeface="+mj-lt"/>
              </a:rPr>
              <a:t>   γ) το (</a:t>
            </a:r>
            <a:r>
              <a:rPr lang="el-GR" dirty="0" err="1">
                <a:latin typeface="+mj-lt"/>
              </a:rPr>
              <a:t>p.s.i</a:t>
            </a:r>
            <a:r>
              <a:rPr lang="el-GR" dirty="0">
                <a:latin typeface="+mj-lt"/>
              </a:rPr>
              <a:t>.) : 1 </a:t>
            </a:r>
            <a:r>
              <a:rPr lang="el-GR" dirty="0" err="1">
                <a:latin typeface="+mj-lt"/>
              </a:rPr>
              <a:t>p.s.i</a:t>
            </a:r>
            <a:r>
              <a:rPr lang="el-GR" dirty="0">
                <a:latin typeface="+mj-lt"/>
              </a:rPr>
              <a:t>. = 1 </a:t>
            </a:r>
            <a:r>
              <a:rPr lang="el-GR" dirty="0" err="1">
                <a:latin typeface="+mj-lt"/>
              </a:rPr>
              <a:t>lb</a:t>
            </a:r>
            <a:r>
              <a:rPr lang="el-GR" dirty="0">
                <a:latin typeface="+mj-lt"/>
              </a:rPr>
              <a:t> / </a:t>
            </a:r>
            <a:r>
              <a:rPr lang="el-GR" dirty="0" err="1">
                <a:latin typeface="+mj-lt"/>
              </a:rPr>
              <a:t>in</a:t>
            </a:r>
            <a:r>
              <a:rPr lang="el-GR" dirty="0">
                <a:latin typeface="+mj-lt"/>
              </a:rPr>
              <a:t>²</a:t>
            </a:r>
            <a:r>
              <a:rPr lang="el-GR" dirty="0" smtClean="0">
                <a:latin typeface="+mj-lt"/>
              </a:rPr>
              <a:t>.</a:t>
            </a:r>
            <a:endParaRPr lang="en-US" dirty="0" smtClean="0">
              <a:latin typeface="+mj-lt"/>
            </a:endParaRPr>
          </a:p>
          <a:p>
            <a:pPr>
              <a:spcAft>
                <a:spcPts val="600"/>
              </a:spcAft>
            </a:pPr>
            <a:endParaRPr lang="en-US" dirty="0">
              <a:latin typeface="+mj-lt"/>
            </a:endParaRPr>
          </a:p>
          <a:p>
            <a:pPr>
              <a:spcAft>
                <a:spcPts val="600"/>
              </a:spcAft>
            </a:pPr>
            <a:r>
              <a:rPr lang="el-GR" b="1" u="sng" dirty="0" smtClean="0">
                <a:solidFill>
                  <a:srgbClr val="006600"/>
                </a:solidFill>
                <a:latin typeface="+mj-lt"/>
              </a:rPr>
              <a:t>Μετατροπές Μονάδων Πίεσης</a:t>
            </a:r>
            <a:r>
              <a:rPr lang="el-GR" dirty="0" smtClean="0">
                <a:latin typeface="+mj-lt"/>
              </a:rPr>
              <a:t> :</a:t>
            </a:r>
            <a:endParaRPr lang="el-GR" dirty="0">
              <a:latin typeface="+mj-lt"/>
            </a:endParaRPr>
          </a:p>
        </p:txBody>
      </p:sp>
      <p:graphicFrame>
        <p:nvGraphicFramePr>
          <p:cNvPr id="5" name="Αντικείμενο 4"/>
          <p:cNvGraphicFramePr>
            <a:graphicFrameLocks noChangeAspect="1"/>
          </p:cNvGraphicFramePr>
          <p:nvPr>
            <p:extLst>
              <p:ext uri="{D42A27DB-BD31-4B8C-83A1-F6EECF244321}">
                <p14:modId xmlns:p14="http://schemas.microsoft.com/office/powerpoint/2010/main" val="2231267171"/>
              </p:ext>
            </p:extLst>
          </p:nvPr>
        </p:nvGraphicFramePr>
        <p:xfrm>
          <a:off x="3491880" y="3752850"/>
          <a:ext cx="1431925" cy="311150"/>
        </p:xfrm>
        <a:graphic>
          <a:graphicData uri="http://schemas.openxmlformats.org/presentationml/2006/ole">
            <mc:AlternateContent xmlns:mc="http://schemas.openxmlformats.org/markup-compatibility/2006">
              <mc:Choice xmlns:v="urn:schemas-microsoft-com:vml" Requires="v">
                <p:oleObj spid="_x0000_s3369" name="Εξίσωση" r:id="rId3" imgW="927000" imgH="203040" progId="Equation.3">
                  <p:embed/>
                </p:oleObj>
              </mc:Choice>
              <mc:Fallback>
                <p:oleObj name="Εξίσωση" r:id="rId3" imgW="927000" imgH="203040" progId="Equation.3">
                  <p:embed/>
                  <p:pic>
                    <p:nvPicPr>
                      <p:cNvPr id="0" name="Αντικείμενο 2"/>
                      <p:cNvPicPr>
                        <a:picLocks noChangeAspect="1" noChangeArrowheads="1"/>
                      </p:cNvPicPr>
                      <p:nvPr/>
                    </p:nvPicPr>
                    <p:blipFill>
                      <a:blip r:embed="rId4"/>
                      <a:srcRect/>
                      <a:stretch>
                        <a:fillRect/>
                      </a:stretch>
                    </p:blipFill>
                    <p:spPr bwMode="auto">
                      <a:xfrm>
                        <a:off x="3491880" y="3752850"/>
                        <a:ext cx="1431925"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Αντικείμενο 5"/>
          <p:cNvGraphicFramePr>
            <a:graphicFrameLocks noChangeAspect="1"/>
          </p:cNvGraphicFramePr>
          <p:nvPr>
            <p:extLst>
              <p:ext uri="{D42A27DB-BD31-4B8C-83A1-F6EECF244321}">
                <p14:modId xmlns:p14="http://schemas.microsoft.com/office/powerpoint/2010/main" val="3516721689"/>
              </p:ext>
            </p:extLst>
          </p:nvPr>
        </p:nvGraphicFramePr>
        <p:xfrm>
          <a:off x="3491880" y="3291508"/>
          <a:ext cx="3598862" cy="360362"/>
        </p:xfrm>
        <a:graphic>
          <a:graphicData uri="http://schemas.openxmlformats.org/presentationml/2006/ole">
            <mc:AlternateContent xmlns:mc="http://schemas.openxmlformats.org/markup-compatibility/2006">
              <mc:Choice xmlns:v="urn:schemas-microsoft-com:vml" Requires="v">
                <p:oleObj spid="_x0000_s3370" name="Εξίσωση" r:id="rId5" imgW="2286000" imgH="228600" progId="Equation.3">
                  <p:embed/>
                </p:oleObj>
              </mc:Choice>
              <mc:Fallback>
                <p:oleObj name="Εξίσωση" r:id="rId5" imgW="2286000" imgH="228600" progId="Equation.3">
                  <p:embed/>
                  <p:pic>
                    <p:nvPicPr>
                      <p:cNvPr id="0" name="Αντικείμενο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91880" y="3291508"/>
                        <a:ext cx="3598862"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Αντικείμενο 6"/>
          <p:cNvGraphicFramePr>
            <a:graphicFrameLocks noChangeAspect="1"/>
          </p:cNvGraphicFramePr>
          <p:nvPr>
            <p:extLst>
              <p:ext uri="{D42A27DB-BD31-4B8C-83A1-F6EECF244321}">
                <p14:modId xmlns:p14="http://schemas.microsoft.com/office/powerpoint/2010/main" val="2091855468"/>
              </p:ext>
            </p:extLst>
          </p:nvPr>
        </p:nvGraphicFramePr>
        <p:xfrm>
          <a:off x="3514006" y="2868985"/>
          <a:ext cx="2570162" cy="350837"/>
        </p:xfrm>
        <a:graphic>
          <a:graphicData uri="http://schemas.openxmlformats.org/presentationml/2006/ole">
            <mc:AlternateContent xmlns:mc="http://schemas.openxmlformats.org/markup-compatibility/2006">
              <mc:Choice xmlns:v="urn:schemas-microsoft-com:vml" Requires="v">
                <p:oleObj spid="_x0000_s3371" name="Εξίσωση" r:id="rId7" imgW="1663560" imgH="228600" progId="Equation.3">
                  <p:embed/>
                </p:oleObj>
              </mc:Choice>
              <mc:Fallback>
                <p:oleObj name="Εξίσωση" r:id="rId7" imgW="1663560" imgH="228600" progId="Equation.3">
                  <p:embed/>
                  <p:pic>
                    <p:nvPicPr>
                      <p:cNvPr id="0" name="Αντικείμενο 4"/>
                      <p:cNvPicPr>
                        <a:picLocks noChangeAspect="1" noChangeArrowheads="1"/>
                      </p:cNvPicPr>
                      <p:nvPr/>
                    </p:nvPicPr>
                    <p:blipFill>
                      <a:blip r:embed="rId8"/>
                      <a:srcRect/>
                      <a:stretch>
                        <a:fillRect/>
                      </a:stretch>
                    </p:blipFill>
                    <p:spPr bwMode="auto">
                      <a:xfrm>
                        <a:off x="3514006" y="2868985"/>
                        <a:ext cx="2570162"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8318822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a:xfrm>
            <a:off x="8507288" y="4657725"/>
            <a:ext cx="457200" cy="342900"/>
          </a:xfrm>
        </p:spPr>
        <p:txBody>
          <a:bodyPr/>
          <a:lstStyle/>
          <a:p>
            <a:fld id="{58EEC4BB-A9F8-45B8-9FEC-DF5B254B14E9}" type="slidenum">
              <a:rPr lang="el-GR" smtClean="0"/>
              <a:t>19</a:t>
            </a:fld>
            <a:endParaRPr lang="el-GR"/>
          </a:p>
        </p:txBody>
      </p:sp>
      <p:sp>
        <p:nvSpPr>
          <p:cNvPr id="5" name="4 - TextBox"/>
          <p:cNvSpPr txBox="1"/>
          <p:nvPr/>
        </p:nvSpPr>
        <p:spPr>
          <a:xfrm>
            <a:off x="214802" y="162000"/>
            <a:ext cx="8730000" cy="523220"/>
          </a:xfrm>
          <a:prstGeom prst="rect">
            <a:avLst/>
          </a:prstGeom>
          <a:solidFill>
            <a:srgbClr val="666699"/>
          </a:solidFill>
        </p:spPr>
        <p:txBody>
          <a:bodyPr wrap="square" rtlCol="0">
            <a:spAutoFit/>
          </a:bodyPr>
          <a:lstStyle/>
          <a:p>
            <a:pPr algn="ctr"/>
            <a:r>
              <a:rPr lang="el-GR" sz="2800" b="1" dirty="0" smtClean="0">
                <a:solidFill>
                  <a:srgbClr val="FFFF00"/>
                </a:solidFill>
                <a:effectLst>
                  <a:outerShdw blurRad="38100" dist="38100" dir="2700000" algn="tl">
                    <a:srgbClr val="000000">
                      <a:alpha val="43137"/>
                    </a:srgbClr>
                  </a:outerShdw>
                </a:effectLst>
                <a:latin typeface="+mj-lt"/>
              </a:rPr>
              <a:t>Πίεση</a:t>
            </a:r>
            <a:endParaRPr lang="el-GR" sz="2800" b="1" dirty="0">
              <a:solidFill>
                <a:srgbClr val="FFFF00"/>
              </a:solidFill>
              <a:effectLst>
                <a:outerShdw blurRad="38100" dist="38100" dir="2700000" algn="tl">
                  <a:srgbClr val="000000">
                    <a:alpha val="43137"/>
                  </a:srgbClr>
                </a:outerShdw>
              </a:effectLst>
              <a:latin typeface="+mj-lt"/>
            </a:endParaRPr>
          </a:p>
        </p:txBody>
      </p:sp>
      <p:sp>
        <p:nvSpPr>
          <p:cNvPr id="9" name="Θέση περιεχομένου 2"/>
          <p:cNvSpPr txBox="1">
            <a:spLocks/>
          </p:cNvSpPr>
          <p:nvPr/>
        </p:nvSpPr>
        <p:spPr>
          <a:xfrm>
            <a:off x="683568" y="2931790"/>
            <a:ext cx="6445430" cy="2096011"/>
          </a:xfrm>
          <a:prstGeom prst="rect">
            <a:avLst/>
          </a:prstGeom>
        </p:spPr>
        <p:txBody>
          <a:bodyPr vert="horz">
            <a:no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lgn="ctr">
              <a:lnSpc>
                <a:spcPct val="114000"/>
              </a:lnSpc>
              <a:spcBef>
                <a:spcPts val="0"/>
              </a:spcBef>
              <a:spcAft>
                <a:spcPts val="1800"/>
              </a:spcAft>
              <a:buNone/>
            </a:pPr>
            <a:endParaRPr lang="el-GR" sz="2000" dirty="0" smtClean="0">
              <a:latin typeface="Calibri" panose="020F0502020204030204" pitchFamily="34" charset="0"/>
              <a:cs typeface="Calibri" panose="020F0502020204030204" pitchFamily="34" charset="0"/>
            </a:endParaRPr>
          </a:p>
        </p:txBody>
      </p:sp>
      <p:pic>
        <p:nvPicPr>
          <p:cNvPr id="2053" name="Picture 5" descr="https://digitalzoot.weebly.com/uploads/7/0/6/8/7068388/8-4_2_or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915566"/>
            <a:ext cx="5360479" cy="4014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63383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a:xfrm>
            <a:off x="8507288" y="4657725"/>
            <a:ext cx="457200" cy="342900"/>
          </a:xfrm>
        </p:spPr>
        <p:txBody>
          <a:bodyPr/>
          <a:lstStyle/>
          <a:p>
            <a:fld id="{58EEC4BB-A9F8-45B8-9FEC-DF5B254B14E9}" type="slidenum">
              <a:rPr lang="el-GR" smtClean="0"/>
              <a:t>2</a:t>
            </a:fld>
            <a:endParaRPr lang="el-GR"/>
          </a:p>
        </p:txBody>
      </p:sp>
      <p:sp>
        <p:nvSpPr>
          <p:cNvPr id="3" name="Θέση περιεχομένου 2"/>
          <p:cNvSpPr>
            <a:spLocks noGrp="1"/>
          </p:cNvSpPr>
          <p:nvPr>
            <p:ph sz="quarter" idx="1"/>
          </p:nvPr>
        </p:nvSpPr>
        <p:spPr>
          <a:xfrm>
            <a:off x="214801" y="828000"/>
            <a:ext cx="6342409" cy="2247806"/>
          </a:xfrm>
        </p:spPr>
        <p:txBody>
          <a:bodyPr>
            <a:normAutofit lnSpcReduction="10000"/>
          </a:bodyPr>
          <a:lstStyle/>
          <a:p>
            <a:pPr marL="0" indent="0" algn="just">
              <a:lnSpc>
                <a:spcPct val="114000"/>
              </a:lnSpc>
              <a:spcBef>
                <a:spcPts val="0"/>
              </a:spcBef>
              <a:spcAft>
                <a:spcPts val="1800"/>
              </a:spcAft>
              <a:buNone/>
            </a:pPr>
            <a:r>
              <a:rPr lang="el-GR" sz="2000" b="1" dirty="0">
                <a:latin typeface="Calibri" panose="020F0502020204030204" pitchFamily="34" charset="0"/>
                <a:cs typeface="Calibri" panose="020F0502020204030204" pitchFamily="34" charset="0"/>
              </a:rPr>
              <a:t>Ύλη</a:t>
            </a:r>
            <a:r>
              <a:rPr lang="el-GR" sz="2000" dirty="0">
                <a:latin typeface="Calibri" panose="020F0502020204030204" pitchFamily="34" charset="0"/>
                <a:cs typeface="Calibri" panose="020F0502020204030204" pitchFamily="34" charset="0"/>
              </a:rPr>
              <a:t> ή </a:t>
            </a:r>
            <a:r>
              <a:rPr lang="el-GR" sz="2000" b="1" dirty="0">
                <a:latin typeface="Calibri" panose="020F0502020204030204" pitchFamily="34" charset="0"/>
                <a:cs typeface="Calibri" panose="020F0502020204030204" pitchFamily="34" charset="0"/>
              </a:rPr>
              <a:t>ουσία</a:t>
            </a:r>
            <a:r>
              <a:rPr lang="el-GR" sz="2000" dirty="0">
                <a:latin typeface="Calibri" panose="020F0502020204030204" pitchFamily="34" charset="0"/>
                <a:cs typeface="Calibri" panose="020F0502020204030204" pitchFamily="34" charset="0"/>
              </a:rPr>
              <a:t> ή </a:t>
            </a:r>
            <a:r>
              <a:rPr lang="el-GR" sz="2000" b="1" dirty="0">
                <a:latin typeface="Calibri" panose="020F0502020204030204" pitchFamily="34" charset="0"/>
                <a:cs typeface="Calibri" panose="020F0502020204030204" pitchFamily="34" charset="0"/>
              </a:rPr>
              <a:t>εργαζόμενη ουσία</a:t>
            </a:r>
            <a:r>
              <a:rPr lang="el-GR" sz="2000" dirty="0">
                <a:latin typeface="Calibri" panose="020F0502020204030204" pitchFamily="34" charset="0"/>
                <a:cs typeface="Calibri" panose="020F0502020204030204" pitchFamily="34" charset="0"/>
              </a:rPr>
              <a:t> στις Θερμικές Μηχανές είναι το υλικό μέσο (αέρας, ατμός, κ.λ.π.), που μεταφέρει τη θερμική ενέργεια, ώστε να παραχθεί τελικά το μηχανικό έργο</a:t>
            </a:r>
            <a:r>
              <a:rPr lang="el-GR" sz="2000" dirty="0" smtClean="0">
                <a:latin typeface="Calibri" panose="020F0502020204030204" pitchFamily="34" charset="0"/>
                <a:cs typeface="Calibri" panose="020F0502020204030204" pitchFamily="34" charset="0"/>
              </a:rPr>
              <a:t>. </a:t>
            </a:r>
          </a:p>
          <a:p>
            <a:pPr marL="0" indent="0" algn="just">
              <a:lnSpc>
                <a:spcPct val="114000"/>
              </a:lnSpc>
              <a:spcBef>
                <a:spcPts val="0"/>
              </a:spcBef>
              <a:spcAft>
                <a:spcPts val="1800"/>
              </a:spcAft>
              <a:buNone/>
            </a:pPr>
            <a:r>
              <a:rPr lang="el-GR" sz="2000" dirty="0">
                <a:latin typeface="Calibri" panose="020F0502020204030204" pitchFamily="34" charset="0"/>
                <a:cs typeface="Calibri" panose="020F0502020204030204" pitchFamily="34" charset="0"/>
              </a:rPr>
              <a:t>Στη Θερμοδυναμική την </a:t>
            </a:r>
            <a:r>
              <a:rPr lang="el-GR"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ύλη</a:t>
            </a:r>
            <a:r>
              <a:rPr lang="el-GR" sz="2000" dirty="0">
                <a:latin typeface="Calibri" panose="020F0502020204030204" pitchFamily="34" charset="0"/>
                <a:cs typeface="Calibri" panose="020F0502020204030204" pitchFamily="34" charset="0"/>
              </a:rPr>
              <a:t> τη χωρίζουμε σε δύο κατηγορίες : </a:t>
            </a:r>
            <a:r>
              <a:rPr lang="el-GR" sz="2000" dirty="0" smtClean="0">
                <a:latin typeface="Calibri" panose="020F0502020204030204" pitchFamily="34" charset="0"/>
                <a:cs typeface="Calibri" panose="020F0502020204030204" pitchFamily="34" charset="0"/>
              </a:rPr>
              <a:t>την </a:t>
            </a:r>
            <a:r>
              <a:rPr lang="el-GR" sz="2000" b="1" dirty="0" smtClean="0">
                <a:solidFill>
                  <a:srgbClr val="794761"/>
                </a:solidFill>
                <a:latin typeface="Calibri" panose="020F0502020204030204" pitchFamily="34" charset="0"/>
                <a:cs typeface="Calibri" panose="020F0502020204030204" pitchFamily="34" charset="0"/>
              </a:rPr>
              <a:t>Καθαρή Ουσία</a:t>
            </a:r>
            <a:r>
              <a:rPr lang="el-GR" sz="2000" dirty="0" smtClean="0">
                <a:latin typeface="Calibri" panose="020F0502020204030204" pitchFamily="34" charset="0"/>
                <a:cs typeface="Calibri" panose="020F0502020204030204" pitchFamily="34" charset="0"/>
              </a:rPr>
              <a:t> και </a:t>
            </a:r>
            <a:r>
              <a:rPr lang="el-GR" sz="2000" dirty="0">
                <a:latin typeface="Calibri" panose="020F0502020204030204" pitchFamily="34" charset="0"/>
                <a:cs typeface="Calibri" panose="020F0502020204030204" pitchFamily="34" charset="0"/>
              </a:rPr>
              <a:t>το </a:t>
            </a:r>
            <a:r>
              <a:rPr lang="el-GR" sz="2000" b="1" dirty="0">
                <a:solidFill>
                  <a:srgbClr val="006600"/>
                </a:solidFill>
                <a:latin typeface="Calibri" panose="020F0502020204030204" pitchFamily="34" charset="0"/>
                <a:cs typeface="Calibri" panose="020F0502020204030204" pitchFamily="34" charset="0"/>
              </a:rPr>
              <a:t>Μ</a:t>
            </a:r>
            <a:r>
              <a:rPr lang="el-GR" sz="2000" b="1" dirty="0" smtClean="0">
                <a:solidFill>
                  <a:srgbClr val="006600"/>
                </a:solidFill>
                <a:latin typeface="Calibri" panose="020F0502020204030204" pitchFamily="34" charset="0"/>
                <a:cs typeface="Calibri" panose="020F0502020204030204" pitchFamily="34" charset="0"/>
              </a:rPr>
              <a:t>ίγμα</a:t>
            </a:r>
            <a:r>
              <a:rPr lang="el-GR" sz="2000" dirty="0" smtClean="0">
                <a:latin typeface="Calibri" panose="020F0502020204030204" pitchFamily="34" charset="0"/>
                <a:cs typeface="Calibri" panose="020F0502020204030204" pitchFamily="34" charset="0"/>
              </a:rPr>
              <a:t>.</a:t>
            </a:r>
            <a:endParaRPr lang="el-GR" sz="2000" dirty="0">
              <a:latin typeface="Calibri" panose="020F0502020204030204" pitchFamily="34" charset="0"/>
              <a:cs typeface="Calibri" panose="020F0502020204030204" pitchFamily="34" charset="0"/>
            </a:endParaRPr>
          </a:p>
        </p:txBody>
      </p:sp>
      <p:sp>
        <p:nvSpPr>
          <p:cNvPr id="5" name="4 - TextBox"/>
          <p:cNvSpPr txBox="1"/>
          <p:nvPr/>
        </p:nvSpPr>
        <p:spPr>
          <a:xfrm>
            <a:off x="214802" y="162000"/>
            <a:ext cx="8730000" cy="523220"/>
          </a:xfrm>
          <a:prstGeom prst="rect">
            <a:avLst/>
          </a:prstGeom>
          <a:solidFill>
            <a:schemeClr val="accent1">
              <a:lumMod val="50000"/>
            </a:schemeClr>
          </a:solidFill>
        </p:spPr>
        <p:txBody>
          <a:bodyPr wrap="square" rtlCol="0">
            <a:spAutoFit/>
          </a:bodyPr>
          <a:lstStyle/>
          <a:p>
            <a:pPr algn="ctr"/>
            <a:r>
              <a:rPr lang="el-GR" sz="2800" b="1" dirty="0">
                <a:solidFill>
                  <a:srgbClr val="FFFF00"/>
                </a:solidFill>
                <a:effectLst>
                  <a:outerShdw blurRad="38100" dist="38100" dir="2700000" algn="tl">
                    <a:srgbClr val="000000">
                      <a:alpha val="43137"/>
                    </a:srgbClr>
                  </a:outerShdw>
                </a:effectLst>
                <a:latin typeface="+mj-lt"/>
              </a:rPr>
              <a:t>Ουσία ή ύλη στη Θερμοδυναμική</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5287" y="771550"/>
            <a:ext cx="1927193" cy="3750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62373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a:xfrm>
            <a:off x="8507288" y="4657725"/>
            <a:ext cx="457200" cy="342900"/>
          </a:xfrm>
        </p:spPr>
        <p:txBody>
          <a:bodyPr/>
          <a:lstStyle/>
          <a:p>
            <a:fld id="{58EEC4BB-A9F8-45B8-9FEC-DF5B254B14E9}" type="slidenum">
              <a:rPr lang="el-GR" smtClean="0"/>
              <a:t>20</a:t>
            </a:fld>
            <a:endParaRPr lang="el-GR"/>
          </a:p>
        </p:txBody>
      </p:sp>
      <p:sp>
        <p:nvSpPr>
          <p:cNvPr id="5" name="4 - TextBox"/>
          <p:cNvSpPr txBox="1"/>
          <p:nvPr/>
        </p:nvSpPr>
        <p:spPr>
          <a:xfrm>
            <a:off x="214802" y="162000"/>
            <a:ext cx="8730000" cy="523220"/>
          </a:xfrm>
          <a:prstGeom prst="rect">
            <a:avLst/>
          </a:prstGeom>
          <a:solidFill>
            <a:srgbClr val="666699"/>
          </a:solidFill>
        </p:spPr>
        <p:txBody>
          <a:bodyPr wrap="square" rtlCol="0">
            <a:spAutoFit/>
          </a:bodyPr>
          <a:lstStyle/>
          <a:p>
            <a:pPr algn="ctr"/>
            <a:r>
              <a:rPr lang="el-GR" sz="2800" b="1" dirty="0" smtClean="0">
                <a:solidFill>
                  <a:srgbClr val="FFFF00"/>
                </a:solidFill>
                <a:effectLst>
                  <a:outerShdw blurRad="38100" dist="38100" dir="2700000" algn="tl">
                    <a:srgbClr val="000000">
                      <a:alpha val="43137"/>
                    </a:srgbClr>
                  </a:outerShdw>
                </a:effectLst>
                <a:latin typeface="+mj-lt"/>
              </a:rPr>
              <a:t>Πίεση</a:t>
            </a:r>
            <a:endParaRPr lang="el-GR" sz="2800" b="1" dirty="0">
              <a:solidFill>
                <a:srgbClr val="FFFF00"/>
              </a:solidFill>
              <a:effectLst>
                <a:outerShdw blurRad="38100" dist="38100" dir="2700000" algn="tl">
                  <a:srgbClr val="000000">
                    <a:alpha val="43137"/>
                  </a:srgbClr>
                </a:outerShdw>
              </a:effectLst>
              <a:latin typeface="+mj-lt"/>
            </a:endParaRPr>
          </a:p>
        </p:txBody>
      </p:sp>
      <p:sp>
        <p:nvSpPr>
          <p:cNvPr id="6" name="Ορθογώνιο 5"/>
          <p:cNvSpPr/>
          <p:nvPr/>
        </p:nvSpPr>
        <p:spPr>
          <a:xfrm>
            <a:off x="225707" y="917496"/>
            <a:ext cx="5422739" cy="1979068"/>
          </a:xfrm>
          <a:prstGeom prst="rect">
            <a:avLst/>
          </a:prstGeom>
        </p:spPr>
        <p:txBody>
          <a:bodyPr wrap="square">
            <a:spAutoFit/>
          </a:bodyPr>
          <a:lstStyle/>
          <a:p>
            <a:pPr marL="285750" indent="-285750" algn="just">
              <a:lnSpc>
                <a:spcPct val="114000"/>
              </a:lnSpc>
              <a:spcAft>
                <a:spcPts val="1200"/>
              </a:spcAft>
              <a:buBlip>
                <a:blip r:embed="rId2"/>
              </a:buBlip>
            </a:pPr>
            <a:r>
              <a:rPr lang="el-GR" dirty="0">
                <a:latin typeface="+mj-lt"/>
              </a:rPr>
              <a:t>Η πίεση μετριέται με όργανα που </a:t>
            </a:r>
            <a:r>
              <a:rPr lang="el-GR" dirty="0" smtClean="0">
                <a:latin typeface="+mj-lt"/>
              </a:rPr>
              <a:t>λέγονται </a:t>
            </a:r>
            <a:r>
              <a:rPr lang="el-GR" b="1" dirty="0" smtClean="0">
                <a:latin typeface="+mj-lt"/>
              </a:rPr>
              <a:t>Μανόμετρα</a:t>
            </a:r>
            <a:r>
              <a:rPr lang="el-GR" dirty="0" smtClean="0">
                <a:latin typeface="+mj-lt"/>
              </a:rPr>
              <a:t>.</a:t>
            </a:r>
          </a:p>
          <a:p>
            <a:pPr marL="285750" indent="-285750" algn="just">
              <a:lnSpc>
                <a:spcPct val="114000"/>
              </a:lnSpc>
              <a:spcAft>
                <a:spcPts val="1200"/>
              </a:spcAft>
              <a:buBlip>
                <a:blip r:embed="rId2"/>
              </a:buBlip>
            </a:pPr>
            <a:r>
              <a:rPr lang="el-GR" dirty="0">
                <a:latin typeface="+mj-lt"/>
              </a:rPr>
              <a:t>Το Μανόμετρο </a:t>
            </a:r>
            <a:r>
              <a:rPr lang="el-GR" u="sng" dirty="0">
                <a:effectLst>
                  <a:outerShdw blurRad="38100" dist="38100" dir="2700000" algn="tl">
                    <a:srgbClr val="000000">
                      <a:alpha val="43137"/>
                    </a:srgbClr>
                  </a:outerShdw>
                </a:effectLst>
                <a:latin typeface="+mj-lt"/>
              </a:rPr>
              <a:t>δείχνει</a:t>
            </a:r>
            <a:r>
              <a:rPr lang="el-GR" dirty="0">
                <a:latin typeface="+mj-lt"/>
              </a:rPr>
              <a:t> τη </a:t>
            </a:r>
            <a:r>
              <a:rPr lang="el-GR" b="1" dirty="0">
                <a:solidFill>
                  <a:srgbClr val="0000FF"/>
                </a:solidFill>
                <a:latin typeface="+mj-lt"/>
              </a:rPr>
              <a:t>διαφορά</a:t>
            </a:r>
            <a:r>
              <a:rPr lang="el-GR" dirty="0">
                <a:solidFill>
                  <a:srgbClr val="0000FF"/>
                </a:solidFill>
                <a:latin typeface="+mj-lt"/>
              </a:rPr>
              <a:t> </a:t>
            </a:r>
            <a:r>
              <a:rPr lang="el-GR" dirty="0">
                <a:latin typeface="+mj-lt"/>
              </a:rPr>
              <a:t>της Πραγματικής (ή Απόλυτης) Πίεσης από την Ατμοσφαιρική Πίεση. </a:t>
            </a:r>
          </a:p>
          <a:p>
            <a:pPr marL="266700" algn="just">
              <a:lnSpc>
                <a:spcPct val="114000"/>
              </a:lnSpc>
            </a:pPr>
            <a:r>
              <a:rPr lang="el-GR" dirty="0">
                <a:latin typeface="+mj-lt"/>
              </a:rPr>
              <a:t>Ισχύει ότι </a:t>
            </a:r>
            <a:r>
              <a:rPr lang="el-GR" dirty="0" smtClean="0">
                <a:latin typeface="+mj-lt"/>
              </a:rPr>
              <a:t>:                </a:t>
            </a:r>
            <a:endParaRPr lang="el-GR" dirty="0">
              <a:latin typeface="+mj-lt"/>
            </a:endParaRPr>
          </a:p>
        </p:txBody>
      </p:sp>
      <p:pic>
        <p:nvPicPr>
          <p:cNvPr id="4098" name="Picture 2" descr="Ferro Industrial 63mm Hydraulic Pressure Gauge Manometer 10 bar rear 1/4”:  Amazon.co.uk: Kitchen &amp; Hom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0192" y="843558"/>
            <a:ext cx="2356800" cy="2341940"/>
          </a:xfrm>
          <a:prstGeom prst="rect">
            <a:avLst/>
          </a:prstGeom>
          <a:noFill/>
          <a:extLst>
            <a:ext uri="{909E8E84-426E-40DD-AFC4-6F175D3DCCD1}">
              <a14:hiddenFill xmlns:a14="http://schemas.microsoft.com/office/drawing/2010/main">
                <a:solidFill>
                  <a:srgbClr val="FFFFFF"/>
                </a:solidFill>
              </a14:hiddenFill>
            </a:ext>
          </a:extLst>
        </p:spPr>
      </p:pic>
      <p:sp>
        <p:nvSpPr>
          <p:cNvPr id="7" name="Ορθογώνιο 6"/>
          <p:cNvSpPr/>
          <p:nvPr/>
        </p:nvSpPr>
        <p:spPr>
          <a:xfrm>
            <a:off x="827584" y="3003798"/>
            <a:ext cx="6362518" cy="408125"/>
          </a:xfrm>
          <a:prstGeom prst="rect">
            <a:avLst/>
          </a:prstGeom>
        </p:spPr>
        <p:txBody>
          <a:bodyPr wrap="square">
            <a:spAutoFit/>
          </a:bodyPr>
          <a:lstStyle/>
          <a:p>
            <a:pPr algn="ctr">
              <a:lnSpc>
                <a:spcPct val="114000"/>
              </a:lnSpc>
            </a:pPr>
            <a:r>
              <a:rPr lang="el-GR" b="1" dirty="0">
                <a:solidFill>
                  <a:schemeClr val="accent5">
                    <a:lumMod val="50000"/>
                  </a:schemeClr>
                </a:solidFill>
                <a:latin typeface="Arial Narrow" panose="020B0606020202030204" pitchFamily="34" charset="0"/>
              </a:rPr>
              <a:t>Μανομετρική Πίεση  =   Απόλυτη Πίεση  -  Ατμοσφαιρική Πίεση</a:t>
            </a:r>
          </a:p>
        </p:txBody>
      </p:sp>
      <p:sp>
        <p:nvSpPr>
          <p:cNvPr id="8" name="Ορθογώνιο 7"/>
          <p:cNvSpPr/>
          <p:nvPr/>
        </p:nvSpPr>
        <p:spPr>
          <a:xfrm>
            <a:off x="225706" y="3882075"/>
            <a:ext cx="8719095" cy="1039708"/>
          </a:xfrm>
          <a:prstGeom prst="rect">
            <a:avLst/>
          </a:prstGeom>
        </p:spPr>
        <p:txBody>
          <a:bodyPr wrap="square">
            <a:spAutoFit/>
          </a:bodyPr>
          <a:lstStyle/>
          <a:p>
            <a:pPr marL="285750" indent="-285750" algn="just">
              <a:lnSpc>
                <a:spcPct val="114000"/>
              </a:lnSpc>
              <a:spcAft>
                <a:spcPts val="1800"/>
              </a:spcAft>
              <a:buBlip>
                <a:blip r:embed="rId2"/>
              </a:buBlip>
            </a:pPr>
            <a:r>
              <a:rPr lang="el-GR" b="1" dirty="0" smtClean="0">
                <a:latin typeface="+mj-lt"/>
              </a:rPr>
              <a:t>Ατμοσφαιρική </a:t>
            </a:r>
            <a:r>
              <a:rPr lang="el-GR" b="1" dirty="0">
                <a:latin typeface="+mj-lt"/>
              </a:rPr>
              <a:t>Πίεση </a:t>
            </a:r>
            <a:r>
              <a:rPr lang="el-GR" dirty="0">
                <a:latin typeface="+mj-lt"/>
              </a:rPr>
              <a:t>ονομάζεται η πίεση την οποία ασκεί το βάρος του ατμοσφαιρικού αέρα στην επιφάνεια της θάλασσας. Την Ατμοσφαιρική Πίεση τη μετράμε με ειδικά όργανα που λέγονται </a:t>
            </a:r>
            <a:r>
              <a:rPr lang="el-GR" b="1" dirty="0">
                <a:solidFill>
                  <a:srgbClr val="FF0000"/>
                </a:solidFill>
                <a:latin typeface="+mj-lt"/>
              </a:rPr>
              <a:t>Βαρόμετρα</a:t>
            </a:r>
            <a:r>
              <a:rPr lang="el-GR" dirty="0">
                <a:latin typeface="+mj-lt"/>
              </a:rPr>
              <a:t>.</a:t>
            </a:r>
          </a:p>
        </p:txBody>
      </p:sp>
      <p:sp>
        <p:nvSpPr>
          <p:cNvPr id="2" name="Ορθογώνιο 1"/>
          <p:cNvSpPr/>
          <p:nvPr/>
        </p:nvSpPr>
        <p:spPr>
          <a:xfrm>
            <a:off x="3275856" y="3363838"/>
            <a:ext cx="1776448" cy="369332"/>
          </a:xfrm>
          <a:prstGeom prst="rect">
            <a:avLst/>
          </a:prstGeom>
        </p:spPr>
        <p:txBody>
          <a:bodyPr wrap="none">
            <a:spAutoFit/>
          </a:bodyPr>
          <a:lstStyle/>
          <a:p>
            <a:r>
              <a:rPr lang="en-US" b="1" dirty="0" err="1">
                <a:latin typeface="Arial Narrow" panose="020B0606020202030204" pitchFamily="34" charset="0"/>
                <a:ea typeface="Segoe UI" panose="020B0502040204020203" pitchFamily="34" charset="0"/>
                <a:cs typeface="Segoe UI" panose="020B0502040204020203" pitchFamily="34" charset="0"/>
              </a:rPr>
              <a:t>p</a:t>
            </a:r>
            <a:r>
              <a:rPr lang="en-US" b="1" baseline="-25000" dirty="0" err="1">
                <a:latin typeface="Arial Narrow" panose="020B0606020202030204" pitchFamily="34" charset="0"/>
                <a:ea typeface="Segoe UI" panose="020B0502040204020203" pitchFamily="34" charset="0"/>
                <a:cs typeface="Segoe UI" panose="020B0502040204020203" pitchFamily="34" charset="0"/>
              </a:rPr>
              <a:t>A</a:t>
            </a:r>
            <a:r>
              <a:rPr lang="el-GR" b="1" baseline="-25000" dirty="0">
                <a:latin typeface="Arial Narrow" panose="020B0606020202030204" pitchFamily="34" charset="0"/>
                <a:ea typeface="Segoe UI" panose="020B0502040204020203" pitchFamily="34" charset="0"/>
                <a:cs typeface="Segoe UI" panose="020B0502040204020203" pitchFamily="34" charset="0"/>
              </a:rPr>
              <a:t>πολ.</a:t>
            </a:r>
            <a:r>
              <a:rPr lang="en-US" b="1" dirty="0">
                <a:latin typeface="Arial Narrow" panose="020B0606020202030204" pitchFamily="34" charset="0"/>
                <a:ea typeface="Segoe UI" panose="020B0502040204020203" pitchFamily="34" charset="0"/>
                <a:cs typeface="Segoe UI" panose="020B0502040204020203" pitchFamily="34" charset="0"/>
              </a:rPr>
              <a:t>=</a:t>
            </a:r>
            <a:r>
              <a:rPr lang="el-GR" b="1" dirty="0">
                <a:latin typeface="Arial Narrow" panose="020B0606020202030204" pitchFamily="34" charset="0"/>
                <a:ea typeface="Segoe UI" panose="020B0502040204020203" pitchFamily="34" charset="0"/>
                <a:cs typeface="Segoe UI" panose="020B0502040204020203" pitchFamily="34" charset="0"/>
              </a:rPr>
              <a:t> </a:t>
            </a:r>
            <a:r>
              <a:rPr lang="en-US" b="1" dirty="0">
                <a:latin typeface="Arial Narrow" panose="020B0606020202030204" pitchFamily="34" charset="0"/>
                <a:ea typeface="Segoe UI" panose="020B0502040204020203" pitchFamily="34" charset="0"/>
                <a:cs typeface="Segoe UI" panose="020B0502040204020203" pitchFamily="34" charset="0"/>
              </a:rPr>
              <a:t>p</a:t>
            </a:r>
            <a:r>
              <a:rPr lang="el-GR" b="1" baseline="-25000" dirty="0">
                <a:latin typeface="Arial Narrow" panose="020B0606020202030204" pitchFamily="34" charset="0"/>
                <a:ea typeface="Segoe UI" panose="020B0502040204020203" pitchFamily="34" charset="0"/>
                <a:cs typeface="Segoe UI" panose="020B0502040204020203" pitchFamily="34" charset="0"/>
              </a:rPr>
              <a:t>Μαν. </a:t>
            </a:r>
            <a:r>
              <a:rPr lang="el-GR" b="1" dirty="0">
                <a:latin typeface="Arial Narrow" panose="020B0606020202030204" pitchFamily="34" charset="0"/>
                <a:ea typeface="Segoe UI" panose="020B0502040204020203" pitchFamily="34" charset="0"/>
                <a:cs typeface="Segoe UI" panose="020B0502040204020203" pitchFamily="34" charset="0"/>
              </a:rPr>
              <a:t>+ </a:t>
            </a:r>
            <a:r>
              <a:rPr lang="en-US" b="1" dirty="0">
                <a:latin typeface="Arial Narrow" panose="020B0606020202030204" pitchFamily="34" charset="0"/>
                <a:ea typeface="Segoe UI" panose="020B0502040204020203" pitchFamily="34" charset="0"/>
                <a:cs typeface="Segoe UI" panose="020B0502040204020203" pitchFamily="34" charset="0"/>
              </a:rPr>
              <a:t>p</a:t>
            </a:r>
            <a:r>
              <a:rPr lang="el-GR" b="1" baseline="-25000" dirty="0" err="1">
                <a:latin typeface="Arial Narrow" panose="020B0606020202030204" pitchFamily="34" charset="0"/>
                <a:ea typeface="Segoe UI" panose="020B0502040204020203" pitchFamily="34" charset="0"/>
                <a:cs typeface="Segoe UI" panose="020B0502040204020203" pitchFamily="34" charset="0"/>
              </a:rPr>
              <a:t>Ατμ</a:t>
            </a:r>
            <a:endParaRPr lang="el-GR" dirty="0"/>
          </a:p>
        </p:txBody>
      </p:sp>
    </p:spTree>
    <p:extLst>
      <p:ext uri="{BB962C8B-B14F-4D97-AF65-F5344CB8AC3E}">
        <p14:creationId xmlns:p14="http://schemas.microsoft.com/office/powerpoint/2010/main" val="19730759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a:xfrm>
            <a:off x="8507288" y="4657725"/>
            <a:ext cx="457200" cy="342900"/>
          </a:xfrm>
        </p:spPr>
        <p:txBody>
          <a:bodyPr/>
          <a:lstStyle/>
          <a:p>
            <a:fld id="{58EEC4BB-A9F8-45B8-9FEC-DF5B254B14E9}" type="slidenum">
              <a:rPr lang="el-GR" smtClean="0"/>
              <a:t>21</a:t>
            </a:fld>
            <a:endParaRPr lang="el-GR"/>
          </a:p>
        </p:txBody>
      </p:sp>
      <p:sp>
        <p:nvSpPr>
          <p:cNvPr id="6" name="4 - TextBox"/>
          <p:cNvSpPr txBox="1"/>
          <p:nvPr/>
        </p:nvSpPr>
        <p:spPr>
          <a:xfrm>
            <a:off x="214802" y="162000"/>
            <a:ext cx="8730000" cy="523220"/>
          </a:xfrm>
          <a:prstGeom prst="rect">
            <a:avLst/>
          </a:prstGeom>
          <a:solidFill>
            <a:srgbClr val="666699"/>
          </a:solidFill>
        </p:spPr>
        <p:txBody>
          <a:bodyPr wrap="square" rtlCol="0">
            <a:spAutoFit/>
          </a:bodyPr>
          <a:lstStyle/>
          <a:p>
            <a:pPr algn="ctr"/>
            <a:r>
              <a:rPr lang="el-GR" sz="2800" b="1" dirty="0" smtClean="0">
                <a:solidFill>
                  <a:srgbClr val="FFFF00"/>
                </a:solidFill>
                <a:effectLst>
                  <a:outerShdw blurRad="38100" dist="38100" dir="2700000" algn="tl">
                    <a:srgbClr val="000000">
                      <a:alpha val="43137"/>
                    </a:srgbClr>
                  </a:outerShdw>
                </a:effectLst>
                <a:latin typeface="+mj-lt"/>
              </a:rPr>
              <a:t>Πίεση</a:t>
            </a:r>
            <a:endParaRPr lang="el-GR" sz="2800" b="1" dirty="0">
              <a:solidFill>
                <a:srgbClr val="FFFF00"/>
              </a:solidFill>
              <a:effectLst>
                <a:outerShdw blurRad="38100" dist="38100" dir="2700000" algn="tl">
                  <a:srgbClr val="000000">
                    <a:alpha val="43137"/>
                  </a:srgbClr>
                </a:outerShdw>
              </a:effectLst>
              <a:latin typeface="+mj-lt"/>
            </a:endParaRPr>
          </a:p>
        </p:txBody>
      </p:sp>
      <p:sp>
        <p:nvSpPr>
          <p:cNvPr id="2" name="Ορθογώνιο 1"/>
          <p:cNvSpPr/>
          <p:nvPr/>
        </p:nvSpPr>
        <p:spPr>
          <a:xfrm>
            <a:off x="214802" y="771550"/>
            <a:ext cx="8730000" cy="1786066"/>
          </a:xfrm>
          <a:prstGeom prst="rect">
            <a:avLst/>
          </a:prstGeom>
        </p:spPr>
        <p:txBody>
          <a:bodyPr wrap="square">
            <a:spAutoFit/>
          </a:bodyPr>
          <a:lstStyle/>
          <a:p>
            <a:pPr marL="342900" indent="-342900" algn="just">
              <a:lnSpc>
                <a:spcPct val="114000"/>
              </a:lnSpc>
              <a:spcAft>
                <a:spcPts val="600"/>
              </a:spcAft>
              <a:buSzPct val="100000"/>
              <a:buBlip>
                <a:blip r:embed="rId2"/>
              </a:buBlip>
            </a:pPr>
            <a:r>
              <a:rPr lang="el-GR" sz="1700" b="1" dirty="0">
                <a:effectLst>
                  <a:outerShdw blurRad="38100" dist="38100" dir="2700000" algn="tl">
                    <a:srgbClr val="000000">
                      <a:alpha val="43137"/>
                    </a:srgbClr>
                  </a:outerShdw>
                </a:effectLst>
                <a:latin typeface="Arial Narrow" panose="020B0606020202030204" pitchFamily="34" charset="0"/>
                <a:ea typeface="Segoe UI" panose="020B0502040204020203" pitchFamily="34" charset="0"/>
                <a:cs typeface="Segoe UI" panose="020B0502040204020203" pitchFamily="34" charset="0"/>
              </a:rPr>
              <a:t>Κενό</a:t>
            </a:r>
            <a:r>
              <a:rPr lang="el-GR" sz="1700" dirty="0">
                <a:effectLst>
                  <a:outerShdw blurRad="38100" dist="38100" dir="2700000" algn="tl">
                    <a:srgbClr val="000000">
                      <a:alpha val="43137"/>
                    </a:srgbClr>
                  </a:outerShdw>
                </a:effectLst>
                <a:latin typeface="Arial Narrow" panose="020B0606020202030204" pitchFamily="34" charset="0"/>
                <a:ea typeface="Segoe UI" panose="020B0502040204020203" pitchFamily="34" charset="0"/>
                <a:cs typeface="Segoe UI" panose="020B0502040204020203" pitchFamily="34" charset="0"/>
              </a:rPr>
              <a:t> </a:t>
            </a:r>
            <a:r>
              <a:rPr lang="el-GR" sz="1700" dirty="0">
                <a:latin typeface="Arial Narrow" panose="020B0606020202030204" pitchFamily="34" charset="0"/>
                <a:ea typeface="Segoe UI" panose="020B0502040204020203" pitchFamily="34" charset="0"/>
                <a:cs typeface="Segoe UI" panose="020B0502040204020203" pitchFamily="34" charset="0"/>
              </a:rPr>
              <a:t>δημιουργείται σε ένα χώρο, όταν από αυτόν αφαιρεθεί αέρας.</a:t>
            </a:r>
            <a:r>
              <a:rPr lang="en-US" sz="1700" dirty="0">
                <a:latin typeface="Arial Narrow" panose="020B0606020202030204" pitchFamily="34" charset="0"/>
                <a:ea typeface="Segoe UI" panose="020B0502040204020203" pitchFamily="34" charset="0"/>
                <a:cs typeface="Segoe UI" panose="020B0502040204020203" pitchFamily="34" charset="0"/>
              </a:rPr>
              <a:t> </a:t>
            </a:r>
            <a:r>
              <a:rPr lang="el-GR" sz="1700" dirty="0" smtClean="0">
                <a:latin typeface="Arial Narrow" panose="020B0606020202030204" pitchFamily="34" charset="0"/>
                <a:ea typeface="Segoe UI" panose="020B0502040204020203" pitchFamily="34" charset="0"/>
                <a:cs typeface="Segoe UI" panose="020B0502040204020203" pitchFamily="34" charset="0"/>
              </a:rPr>
              <a:t>Τότε, η απόλυτη πίεση είναι </a:t>
            </a:r>
            <a:r>
              <a:rPr lang="el-GR" sz="1700" i="1" dirty="0" smtClean="0">
                <a:latin typeface="Arial Narrow" panose="020B0606020202030204" pitchFamily="34" charset="0"/>
                <a:ea typeface="Segoe UI" panose="020B0502040204020203" pitchFamily="34" charset="0"/>
                <a:cs typeface="Segoe UI" panose="020B0502040204020203" pitchFamily="34" charset="0"/>
              </a:rPr>
              <a:t>μικρότερη</a:t>
            </a:r>
            <a:r>
              <a:rPr lang="el-GR" sz="1700" dirty="0" smtClean="0">
                <a:latin typeface="Arial Narrow" panose="020B0606020202030204" pitchFamily="34" charset="0"/>
                <a:ea typeface="Segoe UI" panose="020B0502040204020203" pitchFamily="34" charset="0"/>
                <a:cs typeface="Segoe UI" panose="020B0502040204020203" pitchFamily="34" charset="0"/>
              </a:rPr>
              <a:t> από την ατμοσφαιρική. Η </a:t>
            </a:r>
            <a:r>
              <a:rPr lang="el-GR" sz="1700" dirty="0">
                <a:latin typeface="Arial Narrow" panose="020B0606020202030204" pitchFamily="34" charset="0"/>
                <a:ea typeface="Segoe UI" panose="020B0502040204020203" pitchFamily="34" charset="0"/>
                <a:cs typeface="Segoe UI" panose="020B0502040204020203" pitchFamily="34" charset="0"/>
              </a:rPr>
              <a:t>μονάδα μέτρησης του Κενού είναι </a:t>
            </a:r>
            <a:r>
              <a:rPr lang="el-GR" sz="1700" b="1" dirty="0">
                <a:latin typeface="Arial Narrow" panose="020B0606020202030204" pitchFamily="34" charset="0"/>
                <a:ea typeface="Segoe UI" panose="020B0502040204020203" pitchFamily="34" charset="0"/>
                <a:cs typeface="Segoe UI" panose="020B0502040204020203" pitchFamily="34" charset="0"/>
              </a:rPr>
              <a:t>mm στήλης υδραργύρου</a:t>
            </a:r>
            <a:r>
              <a:rPr lang="el-GR" sz="1700" dirty="0">
                <a:latin typeface="Arial Narrow" panose="020B0606020202030204" pitchFamily="34" charset="0"/>
                <a:ea typeface="Segoe UI" panose="020B0502040204020203" pitchFamily="34" charset="0"/>
                <a:cs typeface="Segoe UI" panose="020B0502040204020203" pitchFamily="34" charset="0"/>
              </a:rPr>
              <a:t> ή </a:t>
            </a:r>
            <a:r>
              <a:rPr lang="el-GR" sz="1700" b="1" dirty="0" err="1">
                <a:latin typeface="Arial Narrow" panose="020B0606020202030204" pitchFamily="34" charset="0"/>
                <a:ea typeface="Segoe UI" panose="020B0502040204020203" pitchFamily="34" charset="0"/>
                <a:cs typeface="Segoe UI" panose="020B0502040204020203" pitchFamily="34" charset="0"/>
              </a:rPr>
              <a:t>in</a:t>
            </a:r>
            <a:r>
              <a:rPr lang="el-GR" sz="1700" b="1" dirty="0">
                <a:latin typeface="Arial Narrow" panose="020B0606020202030204" pitchFamily="34" charset="0"/>
                <a:ea typeface="Segoe UI" panose="020B0502040204020203" pitchFamily="34" charset="0"/>
                <a:cs typeface="Segoe UI" panose="020B0502040204020203" pitchFamily="34" charset="0"/>
              </a:rPr>
              <a:t> </a:t>
            </a:r>
            <a:r>
              <a:rPr lang="el-GR" sz="1700" b="1" dirty="0" err="1">
                <a:latin typeface="Arial Narrow" panose="020B0606020202030204" pitchFamily="34" charset="0"/>
                <a:ea typeface="Segoe UI" panose="020B0502040204020203" pitchFamily="34" charset="0"/>
                <a:cs typeface="Segoe UI" panose="020B0502040204020203" pitchFamily="34" charset="0"/>
              </a:rPr>
              <a:t>Hg</a:t>
            </a:r>
            <a:r>
              <a:rPr lang="el-GR" sz="1700" dirty="0">
                <a:latin typeface="Arial Narrow" panose="020B0606020202030204" pitchFamily="34" charset="0"/>
                <a:ea typeface="Segoe UI" panose="020B0502040204020203" pitchFamily="34" charset="0"/>
                <a:cs typeface="Segoe UI" panose="020B0502040204020203" pitchFamily="34" charset="0"/>
              </a:rPr>
              <a:t> (</a:t>
            </a:r>
            <a:r>
              <a:rPr lang="el-GR" sz="1700" i="1" dirty="0">
                <a:latin typeface="Arial Narrow" panose="020B0606020202030204" pitchFamily="34" charset="0"/>
                <a:ea typeface="Segoe UI" panose="020B0502040204020203" pitchFamily="34" charset="0"/>
                <a:cs typeface="Segoe UI" panose="020B0502040204020203" pitchFamily="34" charset="0"/>
              </a:rPr>
              <a:t>ίντσες υδραργύρου</a:t>
            </a:r>
            <a:r>
              <a:rPr lang="el-GR" sz="1700" dirty="0">
                <a:latin typeface="Arial Narrow" panose="020B0606020202030204" pitchFamily="34" charset="0"/>
                <a:ea typeface="Segoe UI" panose="020B0502040204020203" pitchFamily="34" charset="0"/>
                <a:cs typeface="Segoe UI" panose="020B0502040204020203" pitchFamily="34" charset="0"/>
              </a:rPr>
              <a:t>).</a:t>
            </a:r>
          </a:p>
          <a:p>
            <a:pPr marL="342900" indent="-342900" algn="just">
              <a:lnSpc>
                <a:spcPts val="3000"/>
              </a:lnSpc>
              <a:spcAft>
                <a:spcPts val="3000"/>
              </a:spcAft>
              <a:buSzPct val="100000"/>
              <a:buBlip>
                <a:blip r:embed="rId2"/>
              </a:buBlip>
            </a:pPr>
            <a:r>
              <a:rPr lang="el-GR" sz="1700" b="1" dirty="0">
                <a:solidFill>
                  <a:srgbClr val="663300"/>
                </a:solidFill>
                <a:effectLst>
                  <a:outerShdw blurRad="38100" dist="38100" dir="2700000" algn="tl">
                    <a:srgbClr val="000000">
                      <a:alpha val="43137"/>
                    </a:srgbClr>
                  </a:outerShdw>
                </a:effectLst>
                <a:latin typeface="Arial Narrow" panose="020B0606020202030204" pitchFamily="34" charset="0"/>
                <a:ea typeface="Segoe UI" panose="020B0502040204020203" pitchFamily="34" charset="0"/>
                <a:cs typeface="Segoe UI" panose="020B0502040204020203" pitchFamily="34" charset="0"/>
              </a:rPr>
              <a:t>Απόλυτο Κενό </a:t>
            </a:r>
            <a:r>
              <a:rPr lang="el-GR" sz="1700" dirty="0">
                <a:latin typeface="Arial Narrow" panose="020B0606020202030204" pitchFamily="34" charset="0"/>
                <a:ea typeface="Segoe UI" panose="020B0502040204020203" pitchFamily="34" charset="0"/>
                <a:cs typeface="Segoe UI" panose="020B0502040204020203" pitchFamily="34" charset="0"/>
              </a:rPr>
              <a:t>έχουμε όταν από ένα χώρο αφαιρέσουμε όλο τον αέρα και οποιοδήποτε υλικό στοιχείο υπάρχει στο χώρο. Το απόλυτο κενό ισούται περίπου με </a:t>
            </a:r>
            <a:r>
              <a:rPr lang="el-GR" sz="1700" b="1" dirty="0">
                <a:latin typeface="Arial Narrow" panose="020B0606020202030204" pitchFamily="34" charset="0"/>
                <a:ea typeface="Segoe UI" panose="020B0502040204020203" pitchFamily="34" charset="0"/>
                <a:cs typeface="Segoe UI" panose="020B0502040204020203" pitchFamily="34" charset="0"/>
              </a:rPr>
              <a:t>30</a:t>
            </a:r>
            <a:r>
              <a:rPr lang="el-GR" sz="1700" dirty="0">
                <a:latin typeface="Arial Narrow" panose="020B0606020202030204" pitchFamily="34" charset="0"/>
                <a:ea typeface="Segoe UI" panose="020B0502040204020203" pitchFamily="34" charset="0"/>
                <a:cs typeface="Segoe UI" panose="020B0502040204020203" pitchFamily="34" charset="0"/>
              </a:rPr>
              <a:t> </a:t>
            </a:r>
            <a:r>
              <a:rPr lang="el-GR" sz="1700" i="1" dirty="0" err="1">
                <a:latin typeface="Arial Narrow" panose="020B0606020202030204" pitchFamily="34" charset="0"/>
                <a:ea typeface="Segoe UI" panose="020B0502040204020203" pitchFamily="34" charset="0"/>
                <a:cs typeface="Segoe UI" panose="020B0502040204020203" pitchFamily="34" charset="0"/>
              </a:rPr>
              <a:t>in</a:t>
            </a:r>
            <a:r>
              <a:rPr lang="el-GR" sz="1700" i="1" dirty="0">
                <a:latin typeface="Arial Narrow" panose="020B0606020202030204" pitchFamily="34" charset="0"/>
                <a:ea typeface="Segoe UI" panose="020B0502040204020203" pitchFamily="34" charset="0"/>
                <a:cs typeface="Segoe UI" panose="020B0502040204020203" pitchFamily="34" charset="0"/>
              </a:rPr>
              <a:t> </a:t>
            </a:r>
            <a:r>
              <a:rPr lang="el-GR" sz="1700" i="1" dirty="0" err="1">
                <a:latin typeface="Arial Narrow" panose="020B0606020202030204" pitchFamily="34" charset="0"/>
                <a:ea typeface="Segoe UI" panose="020B0502040204020203" pitchFamily="34" charset="0"/>
                <a:cs typeface="Segoe UI" panose="020B0502040204020203" pitchFamily="34" charset="0"/>
              </a:rPr>
              <a:t>Hg</a:t>
            </a:r>
            <a:r>
              <a:rPr lang="el-GR" sz="1700" dirty="0">
                <a:latin typeface="Arial Narrow" panose="020B0606020202030204" pitchFamily="34" charset="0"/>
                <a:ea typeface="Segoe UI" panose="020B0502040204020203" pitchFamily="34" charset="0"/>
                <a:cs typeface="Segoe UI" panose="020B0502040204020203" pitchFamily="34" charset="0"/>
              </a:rPr>
              <a:t>.</a:t>
            </a:r>
            <a:endParaRPr lang="el-GR" sz="1700" u="sng" dirty="0">
              <a:effectLst>
                <a:outerShdw blurRad="38100" dist="38100" dir="2700000" algn="tl">
                  <a:srgbClr val="000000">
                    <a:alpha val="43137"/>
                  </a:srgbClr>
                </a:outerShdw>
              </a:effectLst>
              <a:latin typeface="Arial Narrow" panose="020B0606020202030204" pitchFamily="34" charset="0"/>
              <a:ea typeface="Segoe UI" panose="020B0502040204020203" pitchFamily="34" charset="0"/>
              <a:cs typeface="Segoe UI" panose="020B0502040204020203" pitchFamily="34"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9927" y="2787774"/>
            <a:ext cx="5619750" cy="20074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69989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a:xfrm>
            <a:off x="8507288" y="4657725"/>
            <a:ext cx="457200" cy="342900"/>
          </a:xfrm>
        </p:spPr>
        <p:txBody>
          <a:bodyPr/>
          <a:lstStyle/>
          <a:p>
            <a:fld id="{58EEC4BB-A9F8-45B8-9FEC-DF5B254B14E9}" type="slidenum">
              <a:rPr lang="el-GR" smtClean="0"/>
              <a:t>22</a:t>
            </a:fld>
            <a:endParaRPr lang="el-GR"/>
          </a:p>
        </p:txBody>
      </p:sp>
      <p:sp>
        <p:nvSpPr>
          <p:cNvPr id="6" name="4 - TextBox"/>
          <p:cNvSpPr txBox="1"/>
          <p:nvPr/>
        </p:nvSpPr>
        <p:spPr>
          <a:xfrm>
            <a:off x="214802" y="162000"/>
            <a:ext cx="8730000" cy="523220"/>
          </a:xfrm>
          <a:prstGeom prst="rect">
            <a:avLst/>
          </a:prstGeom>
          <a:solidFill>
            <a:srgbClr val="666699"/>
          </a:solidFill>
        </p:spPr>
        <p:txBody>
          <a:bodyPr wrap="square" rtlCol="0">
            <a:spAutoFit/>
          </a:bodyPr>
          <a:lstStyle/>
          <a:p>
            <a:pPr algn="ctr"/>
            <a:r>
              <a:rPr lang="el-GR" sz="2800" b="1" dirty="0" smtClean="0">
                <a:solidFill>
                  <a:srgbClr val="FFFF00"/>
                </a:solidFill>
                <a:effectLst>
                  <a:outerShdw blurRad="38100" dist="38100" dir="2700000" algn="tl">
                    <a:srgbClr val="000000">
                      <a:alpha val="43137"/>
                    </a:srgbClr>
                  </a:outerShdw>
                </a:effectLst>
                <a:latin typeface="+mj-lt"/>
              </a:rPr>
              <a:t>Πίεση</a:t>
            </a:r>
            <a:endParaRPr lang="el-GR" sz="2800" b="1" dirty="0">
              <a:solidFill>
                <a:srgbClr val="FFFF00"/>
              </a:solidFill>
              <a:effectLst>
                <a:outerShdw blurRad="38100" dist="38100" dir="2700000" algn="tl">
                  <a:srgbClr val="000000">
                    <a:alpha val="43137"/>
                  </a:srgbClr>
                </a:outerShdw>
              </a:effectLst>
              <a:latin typeface="+mj-lt"/>
            </a:endParaRPr>
          </a:p>
        </p:txBody>
      </p:sp>
      <p:sp>
        <p:nvSpPr>
          <p:cNvPr id="7" name="Ορθογώνιο 6"/>
          <p:cNvSpPr/>
          <p:nvPr/>
        </p:nvSpPr>
        <p:spPr>
          <a:xfrm>
            <a:off x="225707" y="917496"/>
            <a:ext cx="8719095" cy="390107"/>
          </a:xfrm>
          <a:prstGeom prst="rect">
            <a:avLst/>
          </a:prstGeom>
        </p:spPr>
        <p:txBody>
          <a:bodyPr wrap="square">
            <a:spAutoFit/>
          </a:bodyPr>
          <a:lstStyle/>
          <a:p>
            <a:pPr marL="285750" indent="-285750" algn="just">
              <a:lnSpc>
                <a:spcPct val="114000"/>
              </a:lnSpc>
              <a:spcAft>
                <a:spcPts val="1200"/>
              </a:spcAft>
              <a:buBlip>
                <a:blip r:embed="rId2"/>
              </a:buBlip>
            </a:pPr>
            <a:r>
              <a:rPr lang="el-GR" dirty="0" smtClean="0">
                <a:latin typeface="+mj-lt"/>
              </a:rPr>
              <a:t>Τα όργανα μετρήσεως του Κενού ονομάζονται </a:t>
            </a:r>
            <a:r>
              <a:rPr lang="el-GR" b="1" dirty="0" err="1" smtClean="0">
                <a:latin typeface="+mj-lt"/>
              </a:rPr>
              <a:t>Κενόμετρα</a:t>
            </a:r>
            <a:r>
              <a:rPr lang="el-GR" dirty="0" smtClean="0">
                <a:latin typeface="+mj-lt"/>
              </a:rPr>
              <a:t>. </a:t>
            </a:r>
            <a:endParaRPr lang="el-GR" dirty="0">
              <a:latin typeface="+mj-lt"/>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1707654"/>
            <a:ext cx="2489145" cy="24891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descr="Auto Gauge - Vacuum Gauge - Proline Automotive Gu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9949" y="1817859"/>
            <a:ext cx="2264019" cy="226401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019949" y="4196799"/>
            <a:ext cx="5144339" cy="369332"/>
          </a:xfrm>
          <a:prstGeom prst="rect">
            <a:avLst/>
          </a:prstGeom>
          <a:noFill/>
        </p:spPr>
        <p:txBody>
          <a:bodyPr wrap="square" rtlCol="0">
            <a:spAutoFit/>
          </a:bodyPr>
          <a:lstStyle/>
          <a:p>
            <a:pPr algn="ctr"/>
            <a:r>
              <a:rPr lang="el-GR" b="1" i="1" dirty="0" err="1" smtClean="0">
                <a:solidFill>
                  <a:srgbClr val="C00000"/>
                </a:solidFill>
              </a:rPr>
              <a:t>Κενόμετρα</a:t>
            </a:r>
            <a:endParaRPr lang="el-GR" b="1" i="1" dirty="0">
              <a:solidFill>
                <a:srgbClr val="C00000"/>
              </a:solidFill>
            </a:endParaRPr>
          </a:p>
        </p:txBody>
      </p:sp>
    </p:spTree>
    <p:extLst>
      <p:ext uri="{BB962C8B-B14F-4D97-AF65-F5344CB8AC3E}">
        <p14:creationId xmlns:p14="http://schemas.microsoft.com/office/powerpoint/2010/main" val="33961983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a:xfrm>
            <a:off x="8507288" y="4657725"/>
            <a:ext cx="457200" cy="342900"/>
          </a:xfrm>
        </p:spPr>
        <p:txBody>
          <a:bodyPr/>
          <a:lstStyle/>
          <a:p>
            <a:fld id="{58EEC4BB-A9F8-45B8-9FEC-DF5B254B14E9}" type="slidenum">
              <a:rPr lang="el-GR" smtClean="0"/>
              <a:t>23</a:t>
            </a:fld>
            <a:endParaRPr lang="el-GR"/>
          </a:p>
        </p:txBody>
      </p:sp>
      <p:sp>
        <p:nvSpPr>
          <p:cNvPr id="5" name="4 - TextBox"/>
          <p:cNvSpPr txBox="1"/>
          <p:nvPr/>
        </p:nvSpPr>
        <p:spPr>
          <a:xfrm>
            <a:off x="214802" y="162000"/>
            <a:ext cx="8730000" cy="523220"/>
          </a:xfrm>
          <a:prstGeom prst="rect">
            <a:avLst/>
          </a:prstGeom>
          <a:solidFill>
            <a:srgbClr val="96363F"/>
          </a:solidFill>
        </p:spPr>
        <p:txBody>
          <a:bodyPr wrap="square" rtlCol="0">
            <a:spAutoFit/>
          </a:bodyPr>
          <a:lstStyle/>
          <a:p>
            <a:pPr algn="ctr"/>
            <a:r>
              <a:rPr lang="el-GR" sz="2800" b="1" dirty="0" smtClean="0">
                <a:solidFill>
                  <a:srgbClr val="FFFF00"/>
                </a:solidFill>
                <a:effectLst>
                  <a:outerShdw blurRad="38100" dist="38100" dir="2700000" algn="tl">
                    <a:srgbClr val="000000">
                      <a:alpha val="43137"/>
                    </a:srgbClr>
                  </a:outerShdw>
                </a:effectLst>
                <a:latin typeface="+mj-lt"/>
              </a:rPr>
              <a:t>Θερμοκρασία</a:t>
            </a:r>
            <a:endParaRPr lang="el-GR" sz="2800" b="1" dirty="0">
              <a:solidFill>
                <a:srgbClr val="FFFF00"/>
              </a:solidFill>
              <a:effectLst>
                <a:outerShdw blurRad="38100" dist="38100" dir="2700000" algn="tl">
                  <a:srgbClr val="000000">
                    <a:alpha val="43137"/>
                  </a:srgbClr>
                </a:outerShdw>
              </a:effectLst>
              <a:latin typeface="+mj-lt"/>
            </a:endParaRPr>
          </a:p>
        </p:txBody>
      </p:sp>
      <p:sp>
        <p:nvSpPr>
          <p:cNvPr id="6" name="Θέση περιεχομένου 2"/>
          <p:cNvSpPr>
            <a:spLocks noGrp="1"/>
          </p:cNvSpPr>
          <p:nvPr>
            <p:ph sz="quarter" idx="1"/>
          </p:nvPr>
        </p:nvSpPr>
        <p:spPr>
          <a:xfrm>
            <a:off x="214802" y="828000"/>
            <a:ext cx="8730000" cy="4192022"/>
          </a:xfrm>
        </p:spPr>
        <p:txBody>
          <a:bodyPr>
            <a:noAutofit/>
          </a:bodyPr>
          <a:lstStyle/>
          <a:p>
            <a:pPr marL="0" indent="0" algn="just">
              <a:lnSpc>
                <a:spcPct val="114000"/>
              </a:lnSpc>
              <a:spcBef>
                <a:spcPts val="0"/>
              </a:spcBef>
              <a:spcAft>
                <a:spcPts val="1800"/>
              </a:spcAft>
              <a:buNone/>
            </a:pPr>
            <a:r>
              <a:rPr lang="el-GR" sz="2000" dirty="0" smtClean="0">
                <a:latin typeface="Calibri" panose="020F0502020204030204" pitchFamily="34" charset="0"/>
                <a:cs typeface="Calibri" panose="020F0502020204030204" pitchFamily="34" charset="0"/>
              </a:rPr>
              <a:t>Η </a:t>
            </a:r>
            <a:r>
              <a:rPr lang="el-GR" sz="2000" b="1"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θερμοκρασία </a:t>
            </a:r>
            <a:r>
              <a:rPr lang="el-GR" sz="2000" dirty="0" smtClean="0">
                <a:latin typeface="Calibri" panose="020F0502020204030204" pitchFamily="34" charset="0"/>
                <a:cs typeface="Calibri" panose="020F0502020204030204" pitchFamily="34" charset="0"/>
              </a:rPr>
              <a:t>είναι φυσικό μέγεθος που χαρακτηρίζει την θερμική κατάσταση των σωμάτων. Η θερμοκρασία μας </a:t>
            </a:r>
            <a:r>
              <a:rPr lang="el-GR" sz="2000" u="sng" dirty="0" smtClean="0">
                <a:latin typeface="Calibri" panose="020F0502020204030204" pitchFamily="34" charset="0"/>
                <a:cs typeface="Calibri" panose="020F0502020204030204" pitchFamily="34" charset="0"/>
              </a:rPr>
              <a:t>δείχνει</a:t>
            </a:r>
            <a:r>
              <a:rPr lang="el-GR" sz="2000" dirty="0" smtClean="0">
                <a:latin typeface="Calibri" panose="020F0502020204030204" pitchFamily="34" charset="0"/>
                <a:cs typeface="Calibri" panose="020F0502020204030204" pitchFamily="34" charset="0"/>
              </a:rPr>
              <a:t> πόσο </a:t>
            </a:r>
            <a:r>
              <a:rPr lang="el-GR" sz="2000" dirty="0" smtClean="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ζεστό</a:t>
            </a:r>
            <a:r>
              <a:rPr lang="el-GR" sz="200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l-GR" sz="2000" dirty="0" smtClean="0">
                <a:latin typeface="Calibri" panose="020F0502020204030204" pitchFamily="34" charset="0"/>
                <a:cs typeface="Calibri" panose="020F0502020204030204" pitchFamily="34" charset="0"/>
              </a:rPr>
              <a:t>ή </a:t>
            </a:r>
            <a:r>
              <a:rPr lang="el-GR" sz="2000" dirty="0" smtClean="0">
                <a:solidFill>
                  <a:srgbClr val="0000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κρύο</a:t>
            </a:r>
            <a:r>
              <a:rPr lang="el-GR" sz="2000" dirty="0" smtClean="0">
                <a:solidFill>
                  <a:srgbClr val="0000FF"/>
                </a:solidFill>
                <a:latin typeface="Calibri" panose="020F0502020204030204" pitchFamily="34" charset="0"/>
                <a:cs typeface="Calibri" panose="020F0502020204030204" pitchFamily="34" charset="0"/>
              </a:rPr>
              <a:t> </a:t>
            </a:r>
            <a:r>
              <a:rPr lang="el-GR" sz="2000" dirty="0" smtClean="0">
                <a:latin typeface="Calibri" panose="020F0502020204030204" pitchFamily="34" charset="0"/>
                <a:cs typeface="Calibri" panose="020F0502020204030204" pitchFamily="34" charset="0"/>
              </a:rPr>
              <a:t>είναι ένα σώμα. Η θερμοκρασία μετριέται με ειδικά όργανα που λέγονται </a:t>
            </a:r>
            <a:r>
              <a:rPr lang="el-GR" sz="200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θερμόμετρα</a:t>
            </a:r>
            <a:r>
              <a:rPr lang="el-GR" sz="2000" dirty="0" smtClean="0">
                <a:latin typeface="Calibri" panose="020F0502020204030204" pitchFamily="34" charset="0"/>
                <a:cs typeface="Calibri" panose="020F0502020204030204" pitchFamily="34" charset="0"/>
              </a:rPr>
              <a:t>.</a:t>
            </a:r>
            <a:endParaRPr lang="en-US" sz="2000" dirty="0" smtClean="0">
              <a:latin typeface="Calibri" panose="020F0502020204030204" pitchFamily="34" charset="0"/>
              <a:cs typeface="Calibri" panose="020F0502020204030204" pitchFamily="34" charset="0"/>
            </a:endParaRPr>
          </a:p>
          <a:p>
            <a:pPr marL="0" indent="0" algn="just">
              <a:lnSpc>
                <a:spcPct val="114000"/>
              </a:lnSpc>
              <a:spcBef>
                <a:spcPts val="0"/>
              </a:spcBef>
              <a:spcAft>
                <a:spcPts val="1800"/>
              </a:spcAft>
              <a:buNone/>
            </a:pPr>
            <a:r>
              <a:rPr lang="el-GR" sz="2000" dirty="0">
                <a:latin typeface="Calibri" panose="020F0502020204030204" pitchFamily="34" charset="0"/>
                <a:cs typeface="Calibri" panose="020F0502020204030204" pitchFamily="34" charset="0"/>
              </a:rPr>
              <a:t>Η </a:t>
            </a:r>
            <a:r>
              <a:rPr lang="el-GR" sz="2000" u="sng" dirty="0">
                <a:latin typeface="Calibri" panose="020F0502020204030204" pitchFamily="34" charset="0"/>
                <a:cs typeface="Calibri" panose="020F0502020204030204" pitchFamily="34" charset="0"/>
              </a:rPr>
              <a:t>βαθμολόγηση</a:t>
            </a:r>
            <a:r>
              <a:rPr lang="el-GR" sz="2000" dirty="0">
                <a:latin typeface="Calibri" panose="020F0502020204030204" pitchFamily="34" charset="0"/>
                <a:cs typeface="Calibri" panose="020F0502020204030204" pitchFamily="34" charset="0"/>
              </a:rPr>
              <a:t> των </a:t>
            </a:r>
            <a:r>
              <a:rPr lang="el-GR" sz="2000" b="1" i="1" dirty="0">
                <a:latin typeface="Calibri" panose="020F0502020204030204" pitchFamily="34" charset="0"/>
                <a:cs typeface="Calibri" panose="020F0502020204030204" pitchFamily="34" charset="0"/>
              </a:rPr>
              <a:t>θερμομέτρων</a:t>
            </a:r>
            <a:r>
              <a:rPr lang="el-GR" sz="2000" dirty="0">
                <a:latin typeface="Calibri" panose="020F0502020204030204" pitchFamily="34" charset="0"/>
                <a:cs typeface="Calibri" panose="020F0502020204030204" pitchFamily="34" charset="0"/>
              </a:rPr>
              <a:t> στηρίζεται σε 2 σημεία : </a:t>
            </a:r>
          </a:p>
          <a:p>
            <a:pPr marL="527050" indent="-273050" algn="just">
              <a:lnSpc>
                <a:spcPct val="114000"/>
              </a:lnSpc>
              <a:spcBef>
                <a:spcPts val="0"/>
              </a:spcBef>
              <a:spcAft>
                <a:spcPts val="600"/>
              </a:spcAft>
              <a:buBlip>
                <a:blip r:embed="rId2"/>
              </a:buBlip>
              <a:tabLst>
                <a:tab pos="531813" algn="l"/>
              </a:tabLst>
            </a:pPr>
            <a:r>
              <a:rPr lang="el-GR" sz="2000" dirty="0" smtClean="0">
                <a:latin typeface="Calibri" panose="020F0502020204030204" pitchFamily="34" charset="0"/>
                <a:cs typeface="Calibri" panose="020F0502020204030204" pitchFamily="34" charset="0"/>
              </a:rPr>
              <a:t>Το </a:t>
            </a:r>
            <a:r>
              <a:rPr lang="el-GR" sz="2000" b="1" dirty="0">
                <a:latin typeface="Calibri" panose="020F0502020204030204" pitchFamily="34" charset="0"/>
                <a:cs typeface="Calibri" panose="020F0502020204030204" pitchFamily="34" charset="0"/>
              </a:rPr>
              <a:t>τριπλό</a:t>
            </a:r>
            <a:r>
              <a:rPr lang="el-GR" sz="2000" dirty="0">
                <a:latin typeface="Calibri" panose="020F0502020204030204" pitchFamily="34" charset="0"/>
                <a:cs typeface="Calibri" panose="020F0502020204030204" pitchFamily="34" charset="0"/>
              </a:rPr>
              <a:t> </a:t>
            </a:r>
            <a:r>
              <a:rPr lang="el-GR" sz="2000" b="1" dirty="0">
                <a:latin typeface="Calibri" panose="020F0502020204030204" pitchFamily="34" charset="0"/>
                <a:cs typeface="Calibri" panose="020F0502020204030204" pitchFamily="34" charset="0"/>
              </a:rPr>
              <a:t>σημείο</a:t>
            </a:r>
            <a:r>
              <a:rPr lang="el-GR" sz="2000" dirty="0">
                <a:latin typeface="Calibri" panose="020F0502020204030204" pitchFamily="34" charset="0"/>
                <a:cs typeface="Calibri" panose="020F0502020204030204" pitchFamily="34" charset="0"/>
              </a:rPr>
              <a:t> του νερού (</a:t>
            </a:r>
            <a:r>
              <a:rPr lang="el-GR" sz="2000" i="1" dirty="0">
                <a:latin typeface="Calibri" panose="020F0502020204030204" pitchFamily="34" charset="0"/>
                <a:cs typeface="Calibri" panose="020F0502020204030204" pitchFamily="34" charset="0"/>
              </a:rPr>
              <a:t>όπου πάγος, υγρό </a:t>
            </a:r>
            <a:r>
              <a:rPr lang="el-GR" sz="2000" i="1" dirty="0" smtClean="0">
                <a:latin typeface="Calibri" panose="020F0502020204030204" pitchFamily="34" charset="0"/>
                <a:cs typeface="Calibri" panose="020F0502020204030204" pitchFamily="34" charset="0"/>
              </a:rPr>
              <a:t>και ατμός συνυπάρχουν</a:t>
            </a:r>
            <a:r>
              <a:rPr lang="el-GR" sz="2000" dirty="0" smtClean="0">
                <a:latin typeface="Calibri" panose="020F0502020204030204" pitchFamily="34" charset="0"/>
                <a:cs typeface="Calibri" panose="020F0502020204030204" pitchFamily="34" charset="0"/>
              </a:rPr>
              <a:t>) σε πίεση 611,2 </a:t>
            </a:r>
            <a:r>
              <a:rPr lang="el-GR" sz="2000" dirty="0" err="1" smtClean="0">
                <a:latin typeface="Calibri" panose="020F0502020204030204" pitchFamily="34" charset="0"/>
                <a:cs typeface="Calibri" panose="020F0502020204030204" pitchFamily="34" charset="0"/>
              </a:rPr>
              <a:t>Pa</a:t>
            </a:r>
            <a:r>
              <a:rPr lang="el-GR" sz="2000" dirty="0" smtClean="0">
                <a:latin typeface="Calibri" panose="020F0502020204030204" pitchFamily="34" charset="0"/>
                <a:cs typeface="Calibri" panose="020F0502020204030204" pitchFamily="34" charset="0"/>
              </a:rPr>
              <a:t>.</a:t>
            </a:r>
            <a:endParaRPr lang="en-US" sz="2000" dirty="0" smtClean="0">
              <a:latin typeface="Calibri" panose="020F0502020204030204" pitchFamily="34" charset="0"/>
              <a:cs typeface="Calibri" panose="020F0502020204030204" pitchFamily="34" charset="0"/>
            </a:endParaRPr>
          </a:p>
          <a:p>
            <a:pPr marL="527050" indent="-273050" algn="just">
              <a:lnSpc>
                <a:spcPct val="114000"/>
              </a:lnSpc>
              <a:spcBef>
                <a:spcPts val="0"/>
              </a:spcBef>
              <a:spcAft>
                <a:spcPts val="1800"/>
              </a:spcAft>
              <a:buBlip>
                <a:blip r:embed="rId2"/>
              </a:buBlip>
              <a:tabLst>
                <a:tab pos="531813" algn="l"/>
              </a:tabLst>
            </a:pPr>
            <a:r>
              <a:rPr lang="el-GR" sz="2000" dirty="0" smtClean="0">
                <a:latin typeface="Calibri" panose="020F0502020204030204" pitchFamily="34" charset="0"/>
                <a:cs typeface="Calibri" panose="020F0502020204030204" pitchFamily="34" charset="0"/>
              </a:rPr>
              <a:t>T</a:t>
            </a:r>
            <a:r>
              <a:rPr lang="en-US" sz="2000" dirty="0" smtClean="0">
                <a:latin typeface="Calibri" panose="020F0502020204030204" pitchFamily="34" charset="0"/>
                <a:cs typeface="Calibri" panose="020F0502020204030204" pitchFamily="34" charset="0"/>
              </a:rPr>
              <a:t>o</a:t>
            </a:r>
            <a:r>
              <a:rPr lang="el-GR" sz="2000" dirty="0" smtClean="0">
                <a:latin typeface="Calibri" panose="020F0502020204030204" pitchFamily="34" charset="0"/>
                <a:cs typeface="Calibri" panose="020F0502020204030204" pitchFamily="34" charset="0"/>
              </a:rPr>
              <a:t> </a:t>
            </a:r>
            <a:r>
              <a:rPr lang="el-GR" sz="2000" b="1" dirty="0" smtClean="0">
                <a:latin typeface="Calibri" panose="020F0502020204030204" pitchFamily="34" charset="0"/>
                <a:cs typeface="Calibri" panose="020F0502020204030204" pitchFamily="34" charset="0"/>
              </a:rPr>
              <a:t>σημείο</a:t>
            </a:r>
            <a:r>
              <a:rPr lang="el-GR" sz="2000" dirty="0" smtClean="0">
                <a:latin typeface="Calibri" panose="020F0502020204030204" pitchFamily="34" charset="0"/>
                <a:cs typeface="Calibri" panose="020F0502020204030204" pitchFamily="34" charset="0"/>
              </a:rPr>
              <a:t> </a:t>
            </a:r>
            <a:r>
              <a:rPr lang="el-GR" sz="2000" b="1" dirty="0" smtClean="0">
                <a:latin typeface="Calibri" panose="020F0502020204030204" pitchFamily="34" charset="0"/>
                <a:cs typeface="Calibri" panose="020F0502020204030204" pitchFamily="34" charset="0"/>
              </a:rPr>
              <a:t>βρασμού</a:t>
            </a:r>
            <a:r>
              <a:rPr lang="el-GR" sz="2000" dirty="0" smtClean="0">
                <a:latin typeface="Calibri" panose="020F0502020204030204" pitchFamily="34" charset="0"/>
                <a:cs typeface="Calibri" panose="020F0502020204030204" pitchFamily="34" charset="0"/>
              </a:rPr>
              <a:t> του νερού (100 °C) σε πίεση 1 </a:t>
            </a:r>
            <a:r>
              <a:rPr lang="el-GR" sz="2000" dirty="0" err="1" smtClean="0">
                <a:latin typeface="Calibri" panose="020F0502020204030204" pitchFamily="34" charset="0"/>
                <a:cs typeface="Calibri" panose="020F0502020204030204" pitchFamily="34" charset="0"/>
              </a:rPr>
              <a:t>at</a:t>
            </a:r>
            <a:r>
              <a:rPr lang="el-GR" sz="2000" dirty="0" smtClean="0">
                <a:latin typeface="Calibri" panose="020F0502020204030204" pitchFamily="34" charset="0"/>
                <a:cs typeface="Calibri" panose="020F0502020204030204" pitchFamily="34" charset="0"/>
              </a:rPr>
              <a:t> (ατμόσφαιρας).</a:t>
            </a:r>
          </a:p>
          <a:p>
            <a:pPr marL="0" indent="0" algn="just">
              <a:lnSpc>
                <a:spcPct val="114000"/>
              </a:lnSpc>
              <a:spcBef>
                <a:spcPts val="0"/>
              </a:spcBef>
              <a:spcAft>
                <a:spcPts val="1800"/>
              </a:spcAft>
              <a:buNone/>
            </a:pPr>
            <a:r>
              <a:rPr lang="el-GR" sz="2000" dirty="0" smtClean="0">
                <a:latin typeface="Calibri" panose="020F0502020204030204" pitchFamily="34" charset="0"/>
                <a:cs typeface="Calibri" panose="020F0502020204030204" pitchFamily="34" charset="0"/>
              </a:rPr>
              <a:t>Όταν </a:t>
            </a:r>
            <a:r>
              <a:rPr lang="el-GR" sz="2000" u="sng" dirty="0" smtClean="0">
                <a:latin typeface="Calibri" panose="020F0502020204030204" pitchFamily="34" charset="0"/>
                <a:cs typeface="Calibri" panose="020F0502020204030204" pitchFamily="34" charset="0"/>
              </a:rPr>
              <a:t>δύο σώματα</a:t>
            </a:r>
            <a:r>
              <a:rPr lang="el-GR" sz="2000" dirty="0" smtClean="0">
                <a:latin typeface="Calibri" panose="020F0502020204030204" pitchFamily="34" charset="0"/>
                <a:cs typeface="Calibri" panose="020F0502020204030204" pitchFamily="34" charset="0"/>
              </a:rPr>
              <a:t> σε </a:t>
            </a:r>
            <a:r>
              <a:rPr lang="el-GR" sz="2000" dirty="0" smtClean="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επαφή</a:t>
            </a:r>
            <a:r>
              <a:rPr lang="el-GR" sz="2000" dirty="0" smtClean="0">
                <a:solidFill>
                  <a:srgbClr val="FF0000"/>
                </a:solidFill>
                <a:latin typeface="Calibri" panose="020F0502020204030204" pitchFamily="34" charset="0"/>
                <a:cs typeface="Calibri" panose="020F0502020204030204" pitchFamily="34" charset="0"/>
              </a:rPr>
              <a:t> </a:t>
            </a:r>
            <a:r>
              <a:rPr lang="el-GR" sz="2000" dirty="0" smtClean="0">
                <a:latin typeface="Calibri" panose="020F0502020204030204" pitchFamily="34" charset="0"/>
                <a:cs typeface="Calibri" panose="020F0502020204030204" pitchFamily="34" charset="0"/>
              </a:rPr>
              <a:t>έχουν την </a:t>
            </a:r>
            <a:r>
              <a:rPr lang="el-GR" sz="2000" u="sng" dirty="0" smtClean="0">
                <a:latin typeface="Calibri" panose="020F0502020204030204" pitchFamily="34" charset="0"/>
                <a:cs typeface="Calibri" panose="020F0502020204030204" pitchFamily="34" charset="0"/>
              </a:rPr>
              <a:t>ίδια θερμοκρασία</a:t>
            </a:r>
            <a:r>
              <a:rPr lang="el-GR" sz="2000" dirty="0" smtClean="0">
                <a:latin typeface="Calibri" panose="020F0502020204030204" pitchFamily="34" charset="0"/>
                <a:cs typeface="Calibri" panose="020F0502020204030204" pitchFamily="34" charset="0"/>
              </a:rPr>
              <a:t> και δεν υπάρχει ροή θερμότητας μεταξύ τους, λέμε ότι βρίσκονται σε </a:t>
            </a:r>
            <a:r>
              <a:rPr lang="el-GR" sz="2000" b="1" dirty="0" smtClean="0">
                <a:latin typeface="Calibri" panose="020F0502020204030204" pitchFamily="34" charset="0"/>
                <a:cs typeface="Calibri" panose="020F0502020204030204" pitchFamily="34" charset="0"/>
              </a:rPr>
              <a:t>Θερμική Ισορροπία</a:t>
            </a:r>
            <a:r>
              <a:rPr lang="el-GR" sz="2000" dirty="0" smtClean="0">
                <a:latin typeface="Calibri" panose="020F0502020204030204" pitchFamily="34" charset="0"/>
                <a:cs typeface="Calibri" panose="020F0502020204030204" pitchFamily="34" charset="0"/>
              </a:rPr>
              <a:t>.</a:t>
            </a:r>
          </a:p>
          <a:p>
            <a:pPr marL="0" indent="0" algn="just">
              <a:lnSpc>
                <a:spcPct val="114000"/>
              </a:lnSpc>
              <a:spcBef>
                <a:spcPts val="0"/>
              </a:spcBef>
              <a:spcAft>
                <a:spcPts val="1800"/>
              </a:spcAft>
              <a:buNone/>
            </a:pPr>
            <a:r>
              <a:rPr lang="el-GR" sz="2000" dirty="0" smtClean="0">
                <a:latin typeface="Calibri" panose="020F0502020204030204" pitchFamily="34" charset="0"/>
                <a:cs typeface="Calibri" panose="020F0502020204030204" pitchFamily="34" charset="0"/>
              </a:rPr>
              <a:t> </a:t>
            </a:r>
            <a:endParaRPr lang="el-GR" sz="2000"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259943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a:xfrm>
            <a:off x="8507288" y="4657725"/>
            <a:ext cx="457200" cy="342900"/>
          </a:xfrm>
        </p:spPr>
        <p:txBody>
          <a:bodyPr/>
          <a:lstStyle/>
          <a:p>
            <a:fld id="{58EEC4BB-A9F8-45B8-9FEC-DF5B254B14E9}" type="slidenum">
              <a:rPr lang="el-GR" smtClean="0"/>
              <a:t>24</a:t>
            </a:fld>
            <a:endParaRPr lang="el-GR"/>
          </a:p>
        </p:txBody>
      </p:sp>
      <p:sp>
        <p:nvSpPr>
          <p:cNvPr id="5" name="4 - TextBox"/>
          <p:cNvSpPr txBox="1"/>
          <p:nvPr/>
        </p:nvSpPr>
        <p:spPr>
          <a:xfrm>
            <a:off x="214802" y="162000"/>
            <a:ext cx="8730000" cy="523220"/>
          </a:xfrm>
          <a:prstGeom prst="rect">
            <a:avLst/>
          </a:prstGeom>
          <a:solidFill>
            <a:srgbClr val="96363F"/>
          </a:solidFill>
        </p:spPr>
        <p:txBody>
          <a:bodyPr wrap="square" rtlCol="0">
            <a:spAutoFit/>
          </a:bodyPr>
          <a:lstStyle/>
          <a:p>
            <a:pPr algn="ctr"/>
            <a:r>
              <a:rPr lang="el-GR" sz="2800" b="1" dirty="0" smtClean="0">
                <a:solidFill>
                  <a:srgbClr val="FFFF00"/>
                </a:solidFill>
                <a:effectLst>
                  <a:outerShdw blurRad="38100" dist="38100" dir="2700000" algn="tl">
                    <a:srgbClr val="000000">
                      <a:alpha val="43137"/>
                    </a:srgbClr>
                  </a:outerShdw>
                </a:effectLst>
                <a:latin typeface="+mj-lt"/>
              </a:rPr>
              <a:t>Θερμοκρασία</a:t>
            </a:r>
            <a:endParaRPr lang="el-GR" sz="2800" b="1" dirty="0">
              <a:solidFill>
                <a:srgbClr val="FFFF00"/>
              </a:solidFill>
              <a:effectLst>
                <a:outerShdw blurRad="38100" dist="38100" dir="2700000" algn="tl">
                  <a:srgbClr val="000000">
                    <a:alpha val="43137"/>
                  </a:srgbClr>
                </a:outerShdw>
              </a:effectLst>
              <a:latin typeface="+mj-lt"/>
            </a:endParaRPr>
          </a:p>
        </p:txBody>
      </p:sp>
      <p:sp>
        <p:nvSpPr>
          <p:cNvPr id="6" name="Θέση περιεχομένου 2"/>
          <p:cNvSpPr>
            <a:spLocks noGrp="1"/>
          </p:cNvSpPr>
          <p:nvPr>
            <p:ph sz="quarter" idx="1"/>
          </p:nvPr>
        </p:nvSpPr>
        <p:spPr>
          <a:xfrm>
            <a:off x="214802" y="828000"/>
            <a:ext cx="8730000" cy="4192022"/>
          </a:xfrm>
        </p:spPr>
        <p:txBody>
          <a:bodyPr>
            <a:noAutofit/>
          </a:bodyPr>
          <a:lstStyle/>
          <a:p>
            <a:pPr marL="0" indent="0" algn="just">
              <a:lnSpc>
                <a:spcPct val="114000"/>
              </a:lnSpc>
              <a:spcBef>
                <a:spcPts val="0"/>
              </a:spcBef>
              <a:spcAft>
                <a:spcPts val="1200"/>
              </a:spcAft>
              <a:buNone/>
            </a:pPr>
            <a:r>
              <a:rPr lang="el-GR" sz="2000" i="1" dirty="0" smtClean="0">
                <a:latin typeface="Calibri" panose="020F0502020204030204" pitchFamily="34" charset="0"/>
                <a:cs typeface="Calibri" panose="020F0502020204030204" pitchFamily="34" charset="0"/>
              </a:rPr>
              <a:t>Μονάδα </a:t>
            </a:r>
            <a:r>
              <a:rPr lang="el-GR" sz="2000" i="1" dirty="0" smtClean="0">
                <a:latin typeface="Calibri" panose="020F0502020204030204" pitchFamily="34" charset="0"/>
                <a:cs typeface="Calibri" panose="020F0502020204030204" pitchFamily="34" charset="0"/>
              </a:rPr>
              <a:t>μέτρησης στο (</a:t>
            </a:r>
            <a:r>
              <a:rPr lang="en-US" sz="2000" i="1" dirty="0" smtClean="0">
                <a:latin typeface="Calibri" panose="020F0502020204030204" pitchFamily="34" charset="0"/>
                <a:cs typeface="Calibri" panose="020F0502020204030204" pitchFamily="34" charset="0"/>
              </a:rPr>
              <a:t>S.I.</a:t>
            </a:r>
            <a:r>
              <a:rPr lang="el-GR" sz="2000" i="1" dirty="0" smtClean="0">
                <a:latin typeface="Calibri" panose="020F0502020204030204" pitchFamily="34" charset="0"/>
                <a:cs typeface="Calibri" panose="020F0502020204030204" pitchFamily="34" charset="0"/>
              </a:rPr>
              <a:t>)</a:t>
            </a:r>
            <a:r>
              <a:rPr lang="en-US" sz="2000" i="1" dirty="0" smtClean="0">
                <a:latin typeface="Calibri" panose="020F0502020204030204" pitchFamily="34" charset="0"/>
                <a:cs typeface="Calibri" panose="020F0502020204030204" pitchFamily="34" charset="0"/>
              </a:rPr>
              <a:t> </a:t>
            </a:r>
            <a:r>
              <a:rPr lang="el-GR" sz="2000" dirty="0" smtClean="0">
                <a:latin typeface="Calibri" panose="020F0502020204030204" pitchFamily="34" charset="0"/>
                <a:cs typeface="Calibri" panose="020F0502020204030204" pitchFamily="34" charset="0"/>
              </a:rPr>
              <a:t>:</a:t>
            </a:r>
            <a:r>
              <a:rPr lang="el-GR" sz="2000" i="1" dirty="0" smtClean="0">
                <a:latin typeface="Calibri" panose="020F0502020204030204" pitchFamily="34" charset="0"/>
                <a:cs typeface="Calibri" panose="020F0502020204030204" pitchFamily="34" charset="0"/>
              </a:rPr>
              <a:t>   </a:t>
            </a:r>
            <a:r>
              <a:rPr lang="en-US" sz="2000" b="1" dirty="0">
                <a:latin typeface="Calibri" panose="020F0502020204030204" pitchFamily="34" charset="0"/>
                <a:cs typeface="Calibri" panose="020F0502020204030204" pitchFamily="34" charset="0"/>
              </a:rPr>
              <a:t>K</a:t>
            </a:r>
            <a:r>
              <a:rPr lang="en-US" sz="2000" dirty="0" smtClean="0">
                <a:latin typeface="Calibri" panose="020F0502020204030204" pitchFamily="34" charset="0"/>
                <a:cs typeface="Calibri" panose="020F0502020204030204" pitchFamily="34" charset="0"/>
              </a:rPr>
              <a:t> (</a:t>
            </a:r>
            <a:r>
              <a:rPr lang="el-GR" sz="2000" dirty="0" smtClean="0">
                <a:latin typeface="Calibri" panose="020F0502020204030204" pitchFamily="34" charset="0"/>
                <a:cs typeface="Calibri" panose="020F0502020204030204" pitchFamily="34" charset="0"/>
              </a:rPr>
              <a:t>Κέλβιν)</a:t>
            </a:r>
          </a:p>
          <a:p>
            <a:pPr marL="0" indent="0" algn="just">
              <a:lnSpc>
                <a:spcPct val="114000"/>
              </a:lnSpc>
              <a:spcBef>
                <a:spcPts val="0"/>
              </a:spcBef>
              <a:spcAft>
                <a:spcPts val="1200"/>
              </a:spcAft>
              <a:buNone/>
            </a:pPr>
            <a:r>
              <a:rPr lang="el-GR" sz="2000" dirty="0" smtClean="0">
                <a:latin typeface="Calibri" panose="020F0502020204030204" pitchFamily="34" charset="0"/>
                <a:cs typeface="Calibri" panose="020F0502020204030204" pitchFamily="34" charset="0"/>
              </a:rPr>
              <a:t>Άλλες μονάδες μέτρησης : </a:t>
            </a:r>
            <a:r>
              <a:rPr lang="el-GR" sz="2000" b="1" dirty="0" smtClean="0">
                <a:latin typeface="+mj-lt"/>
                <a:cs typeface="Arial"/>
              </a:rPr>
              <a:t>°</a:t>
            </a:r>
            <a:r>
              <a:rPr lang="en-US" sz="2000" b="1" dirty="0" smtClean="0">
                <a:latin typeface="+mj-lt"/>
                <a:cs typeface="Arial"/>
              </a:rPr>
              <a:t>C</a:t>
            </a:r>
            <a:r>
              <a:rPr lang="en-US" sz="2000" dirty="0" smtClean="0">
                <a:latin typeface="+mj-lt"/>
                <a:cs typeface="Arial"/>
              </a:rPr>
              <a:t> (</a:t>
            </a:r>
            <a:r>
              <a:rPr lang="el-GR" sz="2000" dirty="0" smtClean="0">
                <a:latin typeface="+mj-lt"/>
                <a:cs typeface="Arial"/>
              </a:rPr>
              <a:t>Κελσίου), </a:t>
            </a:r>
            <a:r>
              <a:rPr lang="el-GR" sz="2000" b="1" dirty="0" smtClean="0">
                <a:latin typeface="+mj-lt"/>
                <a:cs typeface="Arial"/>
              </a:rPr>
              <a:t>°</a:t>
            </a:r>
            <a:r>
              <a:rPr lang="en-US" sz="2000" b="1" dirty="0" smtClean="0">
                <a:latin typeface="+mj-lt"/>
                <a:cs typeface="Arial"/>
              </a:rPr>
              <a:t>F</a:t>
            </a:r>
            <a:r>
              <a:rPr lang="el-GR" sz="2000" dirty="0" smtClean="0">
                <a:latin typeface="+mj-lt"/>
                <a:cs typeface="Arial"/>
              </a:rPr>
              <a:t> (Φαρενάιτ).</a:t>
            </a:r>
            <a:endParaRPr lang="el-GR" sz="2000" dirty="0" smtClean="0">
              <a:latin typeface="+mj-lt"/>
              <a:cs typeface="Calibri" panose="020F0502020204030204" pitchFamily="34" charset="0"/>
            </a:endParaRPr>
          </a:p>
          <a:p>
            <a:pPr marL="576000" indent="-576000" algn="just">
              <a:lnSpc>
                <a:spcPct val="114000"/>
              </a:lnSpc>
              <a:spcBef>
                <a:spcPts val="1200"/>
              </a:spcBef>
              <a:spcAft>
                <a:spcPts val="1200"/>
              </a:spcAft>
              <a:buNone/>
              <a:tabLst>
                <a:tab pos="806450" algn="l"/>
              </a:tabLst>
            </a:pPr>
            <a:r>
              <a:rPr lang="el-GR" sz="2000" b="1" i="1" u="sng"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Μετατροπές Μονάδων</a:t>
            </a:r>
            <a:r>
              <a:rPr lang="el-GR" sz="2000" b="1" dirty="0" smtClean="0">
                <a:latin typeface="Calibri" panose="020F0502020204030204" pitchFamily="34" charset="0"/>
                <a:cs typeface="Calibri" panose="020F0502020204030204" pitchFamily="34" charset="0"/>
              </a:rPr>
              <a:t> :  </a:t>
            </a:r>
            <a:endParaRPr lang="el-GR" sz="2000" i="1" dirty="0">
              <a:latin typeface="Calibri" panose="020F0502020204030204" pitchFamily="34" charset="0"/>
              <a:cs typeface="Calibri" panose="020F0502020204030204"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39" y="1981820"/>
            <a:ext cx="3944937" cy="167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Ορθογώνιο 1"/>
          <p:cNvSpPr/>
          <p:nvPr/>
        </p:nvSpPr>
        <p:spPr>
          <a:xfrm>
            <a:off x="214802" y="3723878"/>
            <a:ext cx="8730000" cy="1013291"/>
          </a:xfrm>
          <a:prstGeom prst="rect">
            <a:avLst/>
          </a:prstGeom>
        </p:spPr>
        <p:txBody>
          <a:bodyPr wrap="square">
            <a:spAutoFit/>
          </a:bodyPr>
          <a:lstStyle/>
          <a:p>
            <a:pPr algn="just">
              <a:lnSpc>
                <a:spcPct val="114000"/>
              </a:lnSpc>
            </a:pPr>
            <a:r>
              <a:rPr lang="el-GR" i="1" dirty="0"/>
              <a:t>Υπάρχει κάποια θερμοκρασία τόσο χαμηλή, που η κινητική ενέργεια των μορίων είναι </a:t>
            </a:r>
            <a:r>
              <a:rPr lang="el-GR" b="1" i="1" dirty="0"/>
              <a:t>0</a:t>
            </a:r>
            <a:r>
              <a:rPr lang="el-GR" i="1" dirty="0"/>
              <a:t>, δηλαδή τα μόρια είναι ακίνητα. Η θερμοκρασία αυτή είναι : </a:t>
            </a:r>
            <a:r>
              <a:rPr lang="el-GR" b="1" i="1" dirty="0"/>
              <a:t>– 273,15 °C</a:t>
            </a:r>
            <a:r>
              <a:rPr lang="el-GR" i="1" dirty="0"/>
              <a:t> και λέγεται </a:t>
            </a:r>
            <a:r>
              <a:rPr lang="el-GR" b="1" i="1" dirty="0"/>
              <a:t>Απόλυτο Μηδέν</a:t>
            </a:r>
            <a:r>
              <a:rPr lang="el-GR" i="1" dirty="0"/>
              <a:t>.</a:t>
            </a:r>
          </a:p>
        </p:txBody>
      </p:sp>
    </p:spTree>
    <p:extLst>
      <p:ext uri="{BB962C8B-B14F-4D97-AF65-F5344CB8AC3E}">
        <p14:creationId xmlns:p14="http://schemas.microsoft.com/office/powerpoint/2010/main" val="19153809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a:xfrm>
            <a:off x="8507288" y="4657725"/>
            <a:ext cx="457200" cy="342900"/>
          </a:xfrm>
        </p:spPr>
        <p:txBody>
          <a:bodyPr/>
          <a:lstStyle/>
          <a:p>
            <a:fld id="{58EEC4BB-A9F8-45B8-9FEC-DF5B254B14E9}" type="slidenum">
              <a:rPr lang="el-GR" smtClean="0"/>
              <a:t>25</a:t>
            </a:fld>
            <a:endParaRPr lang="el-GR"/>
          </a:p>
        </p:txBody>
      </p:sp>
      <p:grpSp>
        <p:nvGrpSpPr>
          <p:cNvPr id="5" name="Ομάδα 4"/>
          <p:cNvGrpSpPr/>
          <p:nvPr/>
        </p:nvGrpSpPr>
        <p:grpSpPr>
          <a:xfrm>
            <a:off x="1568143" y="1995686"/>
            <a:ext cx="5814392" cy="792088"/>
            <a:chOff x="1547664" y="1563638"/>
            <a:chExt cx="5814392" cy="792088"/>
          </a:xfrm>
        </p:grpSpPr>
        <p:sp>
          <p:nvSpPr>
            <p:cNvPr id="6" name="11 - Ορθογώνιο"/>
            <p:cNvSpPr/>
            <p:nvPr/>
          </p:nvSpPr>
          <p:spPr>
            <a:xfrm>
              <a:off x="1547664" y="1563638"/>
              <a:ext cx="5814392" cy="400110"/>
            </a:xfrm>
            <a:prstGeom prst="rect">
              <a:avLst/>
            </a:prstGeom>
          </p:spPr>
          <p:txBody>
            <a:bodyPr wrap="square">
              <a:spAutoFit/>
            </a:bodyPr>
            <a:lstStyle/>
            <a:p>
              <a:pPr algn="ctr"/>
              <a:r>
                <a:rPr lang="el-GR" sz="2000" b="1" dirty="0" smtClean="0">
                  <a:effectLst>
                    <a:outerShdw blurRad="38100" dist="38100" dir="2700000" algn="tl">
                      <a:srgbClr val="000000">
                        <a:alpha val="43137"/>
                      </a:srgbClr>
                    </a:outerShdw>
                  </a:effectLst>
                  <a:latin typeface="Arial" pitchFamily="34" charset="0"/>
                  <a:cs typeface="Arial" pitchFamily="34" charset="0"/>
                </a:rPr>
                <a:t>Τ Ε Λ Ο Σ</a:t>
              </a:r>
              <a:endParaRPr lang="el-GR" sz="2000" b="1" dirty="0">
                <a:effectLst>
                  <a:outerShdw blurRad="38100" dist="38100" dir="2700000" algn="tl">
                    <a:srgbClr val="000000">
                      <a:alpha val="43137"/>
                    </a:srgbClr>
                  </a:outerShdw>
                </a:effectLst>
                <a:latin typeface="Arial" pitchFamily="34" charset="0"/>
                <a:cs typeface="Arial" pitchFamily="34" charset="0"/>
              </a:endParaRPr>
            </a:p>
          </p:txBody>
        </p:sp>
        <p:sp>
          <p:nvSpPr>
            <p:cNvPr id="7" name="15 - Τόξο"/>
            <p:cNvSpPr/>
            <p:nvPr/>
          </p:nvSpPr>
          <p:spPr>
            <a:xfrm>
              <a:off x="2915816" y="1995686"/>
              <a:ext cx="2376264" cy="360040"/>
            </a:xfrm>
            <a:prstGeom prst="arc">
              <a:avLst>
                <a:gd name="adj1" fmla="val 12076736"/>
                <a:gd name="adj2" fmla="val 0"/>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dirty="0"/>
            </a:p>
          </p:txBody>
        </p:sp>
      </p:grpSp>
    </p:spTree>
    <p:extLst>
      <p:ext uri="{BB962C8B-B14F-4D97-AF65-F5344CB8AC3E}">
        <p14:creationId xmlns:p14="http://schemas.microsoft.com/office/powerpoint/2010/main" val="336147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a:xfrm>
            <a:off x="8507288" y="4657725"/>
            <a:ext cx="457200" cy="342900"/>
          </a:xfrm>
        </p:spPr>
        <p:txBody>
          <a:bodyPr/>
          <a:lstStyle/>
          <a:p>
            <a:fld id="{58EEC4BB-A9F8-45B8-9FEC-DF5B254B14E9}" type="slidenum">
              <a:rPr lang="el-GR" smtClean="0"/>
              <a:t>3</a:t>
            </a:fld>
            <a:endParaRPr lang="el-GR" dirty="0"/>
          </a:p>
        </p:txBody>
      </p:sp>
      <p:sp>
        <p:nvSpPr>
          <p:cNvPr id="9" name="TextBox 8"/>
          <p:cNvSpPr txBox="1"/>
          <p:nvPr/>
        </p:nvSpPr>
        <p:spPr>
          <a:xfrm>
            <a:off x="214802" y="828000"/>
            <a:ext cx="8730000" cy="4062651"/>
          </a:xfrm>
          <a:prstGeom prst="rect">
            <a:avLst/>
          </a:prstGeom>
          <a:noFill/>
        </p:spPr>
        <p:txBody>
          <a:bodyPr wrap="square" rtlCol="0">
            <a:spAutoFit/>
          </a:bodyPr>
          <a:lstStyle/>
          <a:p>
            <a:pPr algn="just">
              <a:lnSpc>
                <a:spcPct val="114000"/>
              </a:lnSpc>
            </a:pPr>
            <a:r>
              <a:rPr lang="el-GR" sz="2000" i="1" dirty="0" smtClean="0">
                <a:latin typeface="Calibri" panose="020F0502020204030204" pitchFamily="34" charset="0"/>
                <a:cs typeface="Calibri" panose="020F0502020204030204" pitchFamily="34" charset="0"/>
              </a:rPr>
              <a:t>Για </a:t>
            </a:r>
            <a:r>
              <a:rPr lang="el-GR" sz="2000" i="1" dirty="0">
                <a:latin typeface="Calibri" panose="020F0502020204030204" pitchFamily="34" charset="0"/>
                <a:cs typeface="Calibri" panose="020F0502020204030204" pitchFamily="34" charset="0"/>
              </a:rPr>
              <a:t>να πούμε ότι η </a:t>
            </a:r>
            <a:r>
              <a:rPr lang="el-GR" sz="2000" b="1" i="1" dirty="0">
                <a:latin typeface="Calibri" panose="020F0502020204030204" pitchFamily="34" charset="0"/>
                <a:cs typeface="Calibri" panose="020F0502020204030204" pitchFamily="34" charset="0"/>
              </a:rPr>
              <a:t>ύλη</a:t>
            </a:r>
            <a:r>
              <a:rPr lang="el-GR" sz="2000" i="1" dirty="0">
                <a:latin typeface="Calibri" panose="020F0502020204030204" pitchFamily="34" charset="0"/>
                <a:cs typeface="Calibri" panose="020F0502020204030204" pitchFamily="34" charset="0"/>
              </a:rPr>
              <a:t> είναι </a:t>
            </a:r>
            <a:r>
              <a:rPr lang="el-GR" sz="2000" i="1" u="sng"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καθαρή</a:t>
            </a:r>
            <a:r>
              <a:rPr lang="el-GR" sz="2000" i="1" dirty="0">
                <a:latin typeface="Calibri" panose="020F0502020204030204" pitchFamily="34" charset="0"/>
                <a:cs typeface="Calibri" panose="020F0502020204030204" pitchFamily="34" charset="0"/>
              </a:rPr>
              <a:t> θα πρέπει:</a:t>
            </a:r>
          </a:p>
          <a:p>
            <a:pPr algn="just">
              <a:lnSpc>
                <a:spcPct val="114000"/>
              </a:lnSpc>
            </a:pPr>
            <a:endParaRPr lang="el-GR" sz="2000" i="1" dirty="0">
              <a:latin typeface="Calibri" panose="020F0502020204030204" pitchFamily="34" charset="0"/>
              <a:cs typeface="Calibri" panose="020F0502020204030204" pitchFamily="34" charset="0"/>
            </a:endParaRPr>
          </a:p>
          <a:p>
            <a:pPr marL="727075" indent="-342900" algn="just">
              <a:lnSpc>
                <a:spcPct val="114000"/>
              </a:lnSpc>
              <a:spcAft>
                <a:spcPts val="1800"/>
              </a:spcAft>
              <a:buFont typeface="Wingdings" panose="05000000000000000000" pitchFamily="2" charset="2"/>
              <a:buChar char="ü"/>
            </a:pPr>
            <a:r>
              <a:rPr lang="el-GR" sz="2000" i="1" dirty="0" smtClean="0">
                <a:latin typeface="Calibri" panose="020F0502020204030204" pitchFamily="34" charset="0"/>
                <a:cs typeface="Calibri" panose="020F0502020204030204" pitchFamily="34" charset="0"/>
              </a:rPr>
              <a:t>Να </a:t>
            </a:r>
            <a:r>
              <a:rPr lang="el-GR" sz="2000" i="1" dirty="0">
                <a:latin typeface="Calibri" panose="020F0502020204030204" pitchFamily="34" charset="0"/>
                <a:cs typeface="Calibri" panose="020F0502020204030204" pitchFamily="34" charset="0"/>
              </a:rPr>
              <a:t>είναι ομογενής σε φυσική </a:t>
            </a:r>
            <a:r>
              <a:rPr lang="el-GR" sz="2000" i="1" dirty="0" smtClean="0">
                <a:latin typeface="Calibri" panose="020F0502020204030204" pitchFamily="34" charset="0"/>
                <a:cs typeface="Calibri" panose="020F0502020204030204" pitchFamily="34" charset="0"/>
              </a:rPr>
              <a:t>κατάσταση, δηλαδή να αποτελείται από τα ίδια χημικά στοιχεία και με </a:t>
            </a:r>
            <a:r>
              <a:rPr lang="el-GR" sz="2000" i="1" dirty="0">
                <a:latin typeface="Calibri" panose="020F0502020204030204" pitchFamily="34" charset="0"/>
                <a:cs typeface="Calibri" panose="020F0502020204030204" pitchFamily="34" charset="0"/>
              </a:rPr>
              <a:t>την ίδια αναλογία (π.χ. ο ατμός</a:t>
            </a:r>
            <a:r>
              <a:rPr lang="el-GR" sz="2000" i="1" dirty="0" smtClean="0">
                <a:latin typeface="Calibri" panose="020F0502020204030204" pitchFamily="34" charset="0"/>
                <a:cs typeface="Calibri" panose="020F0502020204030204" pitchFamily="34" charset="0"/>
              </a:rPr>
              <a:t>).</a:t>
            </a:r>
          </a:p>
          <a:p>
            <a:pPr marL="727075" indent="-342900" algn="just">
              <a:lnSpc>
                <a:spcPct val="114000"/>
              </a:lnSpc>
              <a:spcAft>
                <a:spcPts val="1800"/>
              </a:spcAft>
              <a:buFont typeface="Wingdings" panose="05000000000000000000" pitchFamily="2" charset="2"/>
              <a:buChar char="ü"/>
            </a:pPr>
            <a:r>
              <a:rPr lang="el-GR" sz="2000" i="1" dirty="0" smtClean="0">
                <a:latin typeface="Calibri" panose="020F0502020204030204" pitchFamily="34" charset="0"/>
                <a:cs typeface="Calibri" panose="020F0502020204030204" pitchFamily="34" charset="0"/>
              </a:rPr>
              <a:t>Να </a:t>
            </a:r>
            <a:r>
              <a:rPr lang="el-GR" sz="2000" i="1" dirty="0">
                <a:latin typeface="Calibri" panose="020F0502020204030204" pitchFamily="34" charset="0"/>
                <a:cs typeface="Calibri" panose="020F0502020204030204" pitchFamily="34" charset="0"/>
              </a:rPr>
              <a:t>είναι ομογενής σε χημική σύσταση, δηλαδή τα χημικά στοιχεία </a:t>
            </a:r>
            <a:r>
              <a:rPr lang="el-GR" sz="2000" i="1" dirty="0" smtClean="0">
                <a:latin typeface="Calibri" panose="020F0502020204030204" pitchFamily="34" charset="0"/>
                <a:cs typeface="Calibri" panose="020F0502020204030204" pitchFamily="34" charset="0"/>
              </a:rPr>
              <a:t>να συνδέονται </a:t>
            </a:r>
            <a:r>
              <a:rPr lang="el-GR" sz="2000" i="1" dirty="0">
                <a:latin typeface="Calibri" panose="020F0502020204030204" pitchFamily="34" charset="0"/>
                <a:cs typeface="Calibri" panose="020F0502020204030204" pitchFamily="34" charset="0"/>
              </a:rPr>
              <a:t>χημικώς με </a:t>
            </a:r>
            <a:r>
              <a:rPr lang="el-GR" sz="2000" i="1" dirty="0" smtClean="0">
                <a:latin typeface="Calibri" panose="020F0502020204030204" pitchFamily="34" charset="0"/>
                <a:cs typeface="Calibri" panose="020F0502020204030204" pitchFamily="34" charset="0"/>
              </a:rPr>
              <a:t>τον ίδιο </a:t>
            </a:r>
            <a:r>
              <a:rPr lang="el-GR" sz="2000" i="1" dirty="0">
                <a:latin typeface="Calibri" panose="020F0502020204030204" pitchFamily="34" charset="0"/>
                <a:cs typeface="Calibri" panose="020F0502020204030204" pitchFamily="34" charset="0"/>
              </a:rPr>
              <a:t>τρόπο σε όλη την ύλη (π.χ. ο ατμός</a:t>
            </a:r>
            <a:r>
              <a:rPr lang="el-GR" sz="2000" i="1" dirty="0" smtClean="0">
                <a:latin typeface="Calibri" panose="020F0502020204030204" pitchFamily="34" charset="0"/>
                <a:cs typeface="Calibri" panose="020F0502020204030204" pitchFamily="34" charset="0"/>
              </a:rPr>
              <a:t>).</a:t>
            </a:r>
          </a:p>
          <a:p>
            <a:pPr marL="727075" indent="-342900" algn="just">
              <a:lnSpc>
                <a:spcPct val="114000"/>
              </a:lnSpc>
              <a:buFont typeface="Wingdings" panose="05000000000000000000" pitchFamily="2" charset="2"/>
              <a:buChar char="ü"/>
            </a:pPr>
            <a:r>
              <a:rPr lang="el-GR" sz="2000" i="1" dirty="0" smtClean="0">
                <a:latin typeface="Calibri" panose="020F0502020204030204" pitchFamily="34" charset="0"/>
                <a:cs typeface="Calibri" panose="020F0502020204030204" pitchFamily="34" charset="0"/>
              </a:rPr>
              <a:t>Να </a:t>
            </a:r>
            <a:r>
              <a:rPr lang="el-GR" sz="2000" i="1" dirty="0">
                <a:latin typeface="Calibri" panose="020F0502020204030204" pitchFamily="34" charset="0"/>
                <a:cs typeface="Calibri" panose="020F0502020204030204" pitchFamily="34" charset="0"/>
              </a:rPr>
              <a:t>μη </a:t>
            </a:r>
            <a:r>
              <a:rPr lang="el-GR" sz="2000" i="1" dirty="0" smtClean="0">
                <a:latin typeface="Calibri" panose="020F0502020204030204" pitchFamily="34" charset="0"/>
                <a:cs typeface="Calibri" panose="020F0502020204030204" pitchFamily="34" charset="0"/>
              </a:rPr>
              <a:t>γίνονται </a:t>
            </a:r>
            <a:r>
              <a:rPr lang="el-GR" sz="2000" i="1" dirty="0">
                <a:latin typeface="Calibri" panose="020F0502020204030204" pitchFamily="34" charset="0"/>
                <a:cs typeface="Calibri" panose="020F0502020204030204" pitchFamily="34" charset="0"/>
              </a:rPr>
              <a:t>χημικές αντιδράσεις (π.χ. ο ατμός).</a:t>
            </a:r>
          </a:p>
          <a:p>
            <a:pPr algn="just">
              <a:lnSpc>
                <a:spcPct val="114000"/>
              </a:lnSpc>
            </a:pPr>
            <a:endParaRPr lang="el-GR" sz="2000" i="1" dirty="0">
              <a:latin typeface="Calibri" panose="020F0502020204030204" pitchFamily="34" charset="0"/>
              <a:cs typeface="Calibri" panose="020F0502020204030204" pitchFamily="34" charset="0"/>
            </a:endParaRPr>
          </a:p>
          <a:p>
            <a:pPr algn="just">
              <a:lnSpc>
                <a:spcPct val="114000"/>
              </a:lnSpc>
            </a:pPr>
            <a:r>
              <a:rPr lang="el-GR" sz="2000" i="1" dirty="0" smtClean="0">
                <a:latin typeface="Calibri" panose="020F0502020204030204" pitchFamily="34" charset="0"/>
                <a:cs typeface="Calibri" panose="020F0502020204030204" pitchFamily="34" charset="0"/>
              </a:rPr>
              <a:t>Όταν </a:t>
            </a:r>
            <a:r>
              <a:rPr lang="el-GR" sz="2000" i="1" dirty="0">
                <a:latin typeface="Calibri" panose="020F0502020204030204" pitchFamily="34" charset="0"/>
                <a:cs typeface="Calibri" panose="020F0502020204030204" pitchFamily="34" charset="0"/>
              </a:rPr>
              <a:t>δεν ικανοποιούνται τα παραπάνω κριτήρια, τότε λέμε ότι έχουμε </a:t>
            </a:r>
            <a:r>
              <a:rPr lang="el-GR" sz="2000" b="1" i="1" dirty="0">
                <a:latin typeface="Calibri" panose="020F0502020204030204" pitchFamily="34" charset="0"/>
                <a:cs typeface="Calibri" panose="020F0502020204030204" pitchFamily="34" charset="0"/>
              </a:rPr>
              <a:t>Μίγμα</a:t>
            </a:r>
            <a:r>
              <a:rPr lang="el-GR" sz="2000" i="1" dirty="0">
                <a:latin typeface="Calibri" panose="020F0502020204030204" pitchFamily="34" charset="0"/>
                <a:cs typeface="Calibri" panose="020F0502020204030204" pitchFamily="34" charset="0"/>
              </a:rPr>
              <a:t>.</a:t>
            </a:r>
          </a:p>
          <a:p>
            <a:pPr algn="just">
              <a:lnSpc>
                <a:spcPct val="114000"/>
              </a:lnSpc>
            </a:pPr>
            <a:r>
              <a:rPr lang="el-GR" sz="2000" i="1" dirty="0" smtClean="0">
                <a:latin typeface="Calibri" panose="020F0502020204030204" pitchFamily="34" charset="0"/>
                <a:cs typeface="Calibri" panose="020F0502020204030204" pitchFamily="34" charset="0"/>
              </a:rPr>
              <a:t>Παράδειγμα </a:t>
            </a:r>
            <a:r>
              <a:rPr lang="el-GR" sz="2000" i="1" dirty="0">
                <a:latin typeface="Calibri" panose="020F0502020204030204" pitchFamily="34" charset="0"/>
                <a:cs typeface="Calibri" panose="020F0502020204030204" pitchFamily="34" charset="0"/>
              </a:rPr>
              <a:t>Μίγματος : Αέρας + Ατμός Καυσίμου.</a:t>
            </a:r>
          </a:p>
        </p:txBody>
      </p:sp>
      <p:sp>
        <p:nvSpPr>
          <p:cNvPr id="8" name="4 - TextBox"/>
          <p:cNvSpPr txBox="1"/>
          <p:nvPr/>
        </p:nvSpPr>
        <p:spPr>
          <a:xfrm>
            <a:off x="214802" y="162000"/>
            <a:ext cx="8730000" cy="523220"/>
          </a:xfrm>
          <a:prstGeom prst="rect">
            <a:avLst/>
          </a:prstGeom>
          <a:solidFill>
            <a:schemeClr val="accent1">
              <a:lumMod val="50000"/>
            </a:schemeClr>
          </a:solidFill>
        </p:spPr>
        <p:txBody>
          <a:bodyPr wrap="square" rtlCol="0">
            <a:spAutoFit/>
          </a:bodyPr>
          <a:lstStyle/>
          <a:p>
            <a:pPr algn="ctr"/>
            <a:r>
              <a:rPr lang="el-GR" sz="2800" b="1" dirty="0">
                <a:solidFill>
                  <a:srgbClr val="FFFF00"/>
                </a:solidFill>
                <a:effectLst>
                  <a:outerShdw blurRad="38100" dist="38100" dir="2700000" algn="tl">
                    <a:srgbClr val="000000">
                      <a:alpha val="43137"/>
                    </a:srgbClr>
                  </a:outerShdw>
                </a:effectLst>
                <a:latin typeface="+mj-lt"/>
              </a:rPr>
              <a:t>Ουσία ή ύλη στη Θερμοδυναμική</a:t>
            </a:r>
          </a:p>
        </p:txBody>
      </p:sp>
    </p:spTree>
    <p:extLst>
      <p:ext uri="{BB962C8B-B14F-4D97-AF65-F5344CB8AC3E}">
        <p14:creationId xmlns:p14="http://schemas.microsoft.com/office/powerpoint/2010/main" val="5892745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a:xfrm>
            <a:off x="8507288" y="4657725"/>
            <a:ext cx="457200" cy="342900"/>
          </a:xfrm>
        </p:spPr>
        <p:txBody>
          <a:bodyPr/>
          <a:lstStyle/>
          <a:p>
            <a:fld id="{58EEC4BB-A9F8-45B8-9FEC-DF5B254B14E9}" type="slidenum">
              <a:rPr lang="el-GR" smtClean="0"/>
              <a:t>4</a:t>
            </a:fld>
            <a:endParaRPr lang="el-GR" dirty="0"/>
          </a:p>
        </p:txBody>
      </p:sp>
      <p:sp>
        <p:nvSpPr>
          <p:cNvPr id="8" name="4 - TextBox"/>
          <p:cNvSpPr txBox="1"/>
          <p:nvPr/>
        </p:nvSpPr>
        <p:spPr>
          <a:xfrm>
            <a:off x="214802" y="162000"/>
            <a:ext cx="8730000" cy="523220"/>
          </a:xfrm>
          <a:prstGeom prst="rect">
            <a:avLst/>
          </a:prstGeom>
          <a:solidFill>
            <a:schemeClr val="accent1">
              <a:lumMod val="50000"/>
            </a:schemeClr>
          </a:solidFill>
        </p:spPr>
        <p:txBody>
          <a:bodyPr wrap="square" rtlCol="0">
            <a:spAutoFit/>
          </a:bodyPr>
          <a:lstStyle/>
          <a:p>
            <a:pPr algn="ctr"/>
            <a:r>
              <a:rPr lang="el-GR" sz="2800" b="1" dirty="0">
                <a:solidFill>
                  <a:srgbClr val="FFFF00"/>
                </a:solidFill>
                <a:effectLst>
                  <a:outerShdw blurRad="38100" dist="38100" dir="2700000" algn="tl">
                    <a:srgbClr val="000000">
                      <a:alpha val="43137"/>
                    </a:srgbClr>
                  </a:outerShdw>
                </a:effectLst>
                <a:latin typeface="+mj-lt"/>
              </a:rPr>
              <a:t>Ουσία ή ύλη στη Θερμοδυναμική</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26383" y="838447"/>
            <a:ext cx="3706837" cy="40375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55312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2730" y="2355726"/>
            <a:ext cx="1809750" cy="2162175"/>
          </a:xfrm>
          <a:prstGeom prst="rect">
            <a:avLst/>
          </a:prstGeom>
          <a:noFill/>
          <a:extLst>
            <a:ext uri="{909E8E84-426E-40DD-AFC4-6F175D3DCCD1}">
              <a14:hiddenFill xmlns:a14="http://schemas.microsoft.com/office/drawing/2010/main">
                <a:solidFill>
                  <a:srgbClr val="FFFFFF"/>
                </a:solidFill>
              </a14:hiddenFill>
            </a:ext>
          </a:extLst>
        </p:spPr>
      </p:pic>
      <p:sp>
        <p:nvSpPr>
          <p:cNvPr id="4" name="Θέση αριθμού διαφάνειας 3"/>
          <p:cNvSpPr>
            <a:spLocks noGrp="1"/>
          </p:cNvSpPr>
          <p:nvPr>
            <p:ph type="sldNum" sz="quarter" idx="12"/>
          </p:nvPr>
        </p:nvSpPr>
        <p:spPr>
          <a:xfrm>
            <a:off x="8507288" y="4657725"/>
            <a:ext cx="457200" cy="342900"/>
          </a:xfrm>
        </p:spPr>
        <p:txBody>
          <a:bodyPr/>
          <a:lstStyle/>
          <a:p>
            <a:fld id="{58EEC4BB-A9F8-45B8-9FEC-DF5B254B14E9}" type="slidenum">
              <a:rPr lang="el-GR" smtClean="0"/>
              <a:t>5</a:t>
            </a:fld>
            <a:endParaRPr lang="el-GR"/>
          </a:p>
        </p:txBody>
      </p:sp>
      <p:sp>
        <p:nvSpPr>
          <p:cNvPr id="5" name="4 - TextBox"/>
          <p:cNvSpPr txBox="1"/>
          <p:nvPr/>
        </p:nvSpPr>
        <p:spPr>
          <a:xfrm>
            <a:off x="214802" y="162000"/>
            <a:ext cx="8730000" cy="523220"/>
          </a:xfrm>
          <a:prstGeom prst="rect">
            <a:avLst/>
          </a:prstGeom>
          <a:solidFill>
            <a:srgbClr val="002060"/>
          </a:solidFill>
        </p:spPr>
        <p:txBody>
          <a:bodyPr wrap="square" rtlCol="0">
            <a:spAutoFit/>
          </a:bodyPr>
          <a:lstStyle/>
          <a:p>
            <a:pPr algn="ctr"/>
            <a:r>
              <a:rPr lang="el-GR" sz="2800" b="1" dirty="0" smtClean="0">
                <a:solidFill>
                  <a:srgbClr val="FFFF00"/>
                </a:solidFill>
                <a:effectLst>
                  <a:outerShdw blurRad="38100" dist="38100" dir="2700000" algn="tl">
                    <a:srgbClr val="000000">
                      <a:alpha val="43137"/>
                    </a:srgbClr>
                  </a:outerShdw>
                </a:effectLst>
                <a:latin typeface="+mj-lt"/>
              </a:rPr>
              <a:t>Η Έννοια του Συστήματος </a:t>
            </a:r>
            <a:endParaRPr lang="el-GR" sz="2800" b="1" dirty="0">
              <a:solidFill>
                <a:srgbClr val="FFFF00"/>
              </a:solidFill>
              <a:effectLst>
                <a:outerShdw blurRad="38100" dist="38100" dir="2700000" algn="tl">
                  <a:srgbClr val="000000">
                    <a:alpha val="43137"/>
                  </a:srgbClr>
                </a:outerShdw>
              </a:effectLst>
              <a:latin typeface="+mj-lt"/>
            </a:endParaRPr>
          </a:p>
        </p:txBody>
      </p:sp>
      <p:sp>
        <p:nvSpPr>
          <p:cNvPr id="6" name="Θέση περιεχομένου 2"/>
          <p:cNvSpPr>
            <a:spLocks noGrp="1"/>
          </p:cNvSpPr>
          <p:nvPr>
            <p:ph sz="quarter" idx="1"/>
          </p:nvPr>
        </p:nvSpPr>
        <p:spPr>
          <a:xfrm>
            <a:off x="214802" y="828000"/>
            <a:ext cx="5897240" cy="4192022"/>
          </a:xfrm>
        </p:spPr>
        <p:txBody>
          <a:bodyPr>
            <a:noAutofit/>
          </a:bodyPr>
          <a:lstStyle/>
          <a:p>
            <a:pPr marL="0" indent="0" algn="just">
              <a:lnSpc>
                <a:spcPct val="114000"/>
              </a:lnSpc>
              <a:spcBef>
                <a:spcPts val="0"/>
              </a:spcBef>
              <a:spcAft>
                <a:spcPts val="1200"/>
              </a:spcAft>
              <a:buNone/>
            </a:pPr>
            <a:r>
              <a:rPr lang="el-GR" sz="2000" b="1" i="1" dirty="0">
                <a:latin typeface="Calibri" panose="020F0502020204030204" pitchFamily="34" charset="0"/>
                <a:cs typeface="Calibri" panose="020F0502020204030204" pitchFamily="34" charset="0"/>
              </a:rPr>
              <a:t>Θερμοδυναμικό σύστημα</a:t>
            </a:r>
            <a:r>
              <a:rPr lang="el-GR" sz="2000" i="1" dirty="0">
                <a:latin typeface="Calibri" panose="020F0502020204030204" pitchFamily="34" charset="0"/>
                <a:cs typeface="Calibri" panose="020F0502020204030204" pitchFamily="34" charset="0"/>
              </a:rPr>
              <a:t> ονομάζεται μια ποσότητα ύλης (στερεή, υγρή ή αέρια) πάνω στην οποία εργαζόμαστε για να πετύχουμε ένα συγκεκριμένο σκοπό</a:t>
            </a:r>
            <a:r>
              <a:rPr lang="el-GR" sz="2000" i="1" dirty="0" smtClean="0">
                <a:latin typeface="Calibri" panose="020F0502020204030204" pitchFamily="34" charset="0"/>
                <a:cs typeface="Calibri" panose="020F0502020204030204" pitchFamily="34" charset="0"/>
              </a:rPr>
              <a:t>.</a:t>
            </a:r>
            <a:endParaRPr lang="el-GR" sz="2000" dirty="0">
              <a:latin typeface="Calibri" panose="020F0502020204030204" pitchFamily="34" charset="0"/>
              <a:cs typeface="Calibri" panose="020F0502020204030204" pitchFamily="34" charset="0"/>
            </a:endParaRPr>
          </a:p>
          <a:p>
            <a:pPr marL="444500" indent="-444500" algn="just">
              <a:lnSpc>
                <a:spcPct val="114000"/>
              </a:lnSpc>
              <a:spcBef>
                <a:spcPts val="0"/>
              </a:spcBef>
              <a:spcAft>
                <a:spcPts val="1200"/>
              </a:spcAft>
              <a:buNone/>
            </a:pPr>
            <a:r>
              <a:rPr lang="el-GR" sz="2000" dirty="0">
                <a:latin typeface="Calibri" panose="020F0502020204030204" pitchFamily="34" charset="0"/>
                <a:cs typeface="Calibri" panose="020F0502020204030204" pitchFamily="34" charset="0"/>
              </a:rPr>
              <a:t>Π.χ. </a:t>
            </a:r>
            <a:r>
              <a:rPr lang="el-GR" sz="2000" i="1" dirty="0">
                <a:solidFill>
                  <a:srgbClr val="FF0000"/>
                </a:solidFill>
                <a:latin typeface="Calibri" panose="020F0502020204030204" pitchFamily="34" charset="0"/>
                <a:cs typeface="Calibri" panose="020F0502020204030204" pitchFamily="34" charset="0"/>
              </a:rPr>
              <a:t>Αν θερμάνουμε μια ορισμένη ποσότητα νερού, τότε το σύστημα μας θα είναι </a:t>
            </a:r>
            <a:r>
              <a:rPr lang="el-GR" sz="2000" i="1" dirty="0" smtClean="0">
                <a:solidFill>
                  <a:srgbClr val="FF0000"/>
                </a:solidFill>
                <a:latin typeface="Calibri" panose="020F0502020204030204" pitchFamily="34" charset="0"/>
                <a:cs typeface="Calibri" panose="020F0502020204030204" pitchFamily="34" charset="0"/>
              </a:rPr>
              <a:t> αυτή </a:t>
            </a:r>
            <a:r>
              <a:rPr lang="el-GR" sz="2000" i="1" dirty="0">
                <a:solidFill>
                  <a:srgbClr val="FF0000"/>
                </a:solidFill>
                <a:latin typeface="Calibri" panose="020F0502020204030204" pitchFamily="34" charset="0"/>
                <a:cs typeface="Calibri" panose="020F0502020204030204" pitchFamily="34" charset="0"/>
              </a:rPr>
              <a:t>η ποσότητα του </a:t>
            </a:r>
            <a:r>
              <a:rPr lang="el-GR" sz="2000" i="1" dirty="0" smtClean="0">
                <a:solidFill>
                  <a:srgbClr val="FF0000"/>
                </a:solidFill>
                <a:latin typeface="Calibri" panose="020F0502020204030204" pitchFamily="34" charset="0"/>
                <a:cs typeface="Calibri" panose="020F0502020204030204" pitchFamily="34" charset="0"/>
              </a:rPr>
              <a:t>νερού</a:t>
            </a:r>
            <a:r>
              <a:rPr lang="el-GR" sz="2000" i="1" dirty="0">
                <a:solidFill>
                  <a:srgbClr val="FF0000"/>
                </a:solidFill>
                <a:latin typeface="Calibri" panose="020F0502020204030204" pitchFamily="34" charset="0"/>
                <a:cs typeface="Calibri" panose="020F0502020204030204" pitchFamily="34" charset="0"/>
              </a:rPr>
              <a:t>. Πράγματι, εμείς πάνω σ’ αυτή εργαζόμαστε για να πετύχουμε ένα συγκεκριμένο σκοπό, </a:t>
            </a:r>
            <a:r>
              <a:rPr lang="el-GR" sz="2000" i="1" dirty="0" smtClean="0">
                <a:solidFill>
                  <a:srgbClr val="FF0000"/>
                </a:solidFill>
                <a:latin typeface="Calibri" panose="020F0502020204030204" pitchFamily="34" charset="0"/>
                <a:cs typeface="Calibri" panose="020F0502020204030204" pitchFamily="34" charset="0"/>
              </a:rPr>
              <a:t> δηλαδή </a:t>
            </a:r>
            <a:r>
              <a:rPr lang="el-GR" sz="2000" i="1" dirty="0">
                <a:solidFill>
                  <a:srgbClr val="FF0000"/>
                </a:solidFill>
                <a:latin typeface="Calibri" panose="020F0502020204030204" pitchFamily="34" charset="0"/>
                <a:cs typeface="Calibri" panose="020F0502020204030204" pitchFamily="34" charset="0"/>
              </a:rPr>
              <a:t>να αυξήσουμε την θερμοκρασία του.</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3549" y="756176"/>
            <a:ext cx="1862831" cy="1671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92745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a:xfrm>
            <a:off x="8507288" y="4657725"/>
            <a:ext cx="457200" cy="342900"/>
          </a:xfrm>
        </p:spPr>
        <p:txBody>
          <a:bodyPr/>
          <a:lstStyle/>
          <a:p>
            <a:fld id="{58EEC4BB-A9F8-45B8-9FEC-DF5B254B14E9}" type="slidenum">
              <a:rPr lang="el-GR" smtClean="0"/>
              <a:t>6</a:t>
            </a:fld>
            <a:endParaRPr lang="el-GR"/>
          </a:p>
        </p:txBody>
      </p:sp>
      <p:sp>
        <p:nvSpPr>
          <p:cNvPr id="5" name="4 - TextBox"/>
          <p:cNvSpPr txBox="1"/>
          <p:nvPr/>
        </p:nvSpPr>
        <p:spPr>
          <a:xfrm>
            <a:off x="214802" y="162000"/>
            <a:ext cx="8730000" cy="523220"/>
          </a:xfrm>
          <a:prstGeom prst="rect">
            <a:avLst/>
          </a:prstGeom>
          <a:solidFill>
            <a:schemeClr val="accent3">
              <a:lumMod val="75000"/>
            </a:schemeClr>
          </a:solidFill>
        </p:spPr>
        <p:txBody>
          <a:bodyPr wrap="square" rtlCol="0">
            <a:spAutoFit/>
          </a:bodyPr>
          <a:lstStyle/>
          <a:p>
            <a:pPr algn="ctr"/>
            <a:r>
              <a:rPr lang="el-GR" sz="2800" b="1" dirty="0" smtClean="0">
                <a:solidFill>
                  <a:srgbClr val="FFFF00"/>
                </a:solidFill>
                <a:effectLst>
                  <a:outerShdw blurRad="38100" dist="38100" dir="2700000" algn="tl">
                    <a:srgbClr val="000000">
                      <a:alpha val="43137"/>
                    </a:srgbClr>
                  </a:outerShdw>
                </a:effectLst>
                <a:latin typeface="+mj-lt"/>
              </a:rPr>
              <a:t>Περιβάλλον του Συστήματος</a:t>
            </a:r>
            <a:endParaRPr lang="el-GR" sz="2800" b="1" dirty="0">
              <a:solidFill>
                <a:srgbClr val="FFFF00"/>
              </a:solidFill>
              <a:effectLst>
                <a:outerShdw blurRad="38100" dist="38100" dir="2700000" algn="tl">
                  <a:srgbClr val="000000">
                    <a:alpha val="43137"/>
                  </a:srgbClr>
                </a:outerShdw>
              </a:effectLst>
              <a:latin typeface="+mj-lt"/>
            </a:endParaRPr>
          </a:p>
        </p:txBody>
      </p:sp>
      <p:sp>
        <p:nvSpPr>
          <p:cNvPr id="6" name="Θέση περιεχομένου 2"/>
          <p:cNvSpPr>
            <a:spLocks noGrp="1"/>
          </p:cNvSpPr>
          <p:nvPr>
            <p:ph sz="quarter" idx="1"/>
          </p:nvPr>
        </p:nvSpPr>
        <p:spPr>
          <a:xfrm>
            <a:off x="299022" y="864095"/>
            <a:ext cx="6161935" cy="4141042"/>
          </a:xfrm>
        </p:spPr>
        <p:txBody>
          <a:bodyPr>
            <a:normAutofit/>
          </a:bodyPr>
          <a:lstStyle/>
          <a:p>
            <a:pPr algn="just">
              <a:lnSpc>
                <a:spcPct val="114000"/>
              </a:lnSpc>
              <a:spcBef>
                <a:spcPts val="0"/>
              </a:spcBef>
              <a:spcAft>
                <a:spcPts val="1800"/>
              </a:spcAft>
              <a:buClrTx/>
              <a:buSzPct val="100000"/>
              <a:buFont typeface="Wingdings" panose="05000000000000000000" pitchFamily="2" charset="2"/>
              <a:buChar char="ü"/>
            </a:pPr>
            <a:r>
              <a:rPr lang="el-GR" sz="2000" b="1" dirty="0">
                <a:latin typeface="Calibri" panose="020F0502020204030204" pitchFamily="34" charset="0"/>
                <a:cs typeface="Calibri" panose="020F0502020204030204" pitchFamily="34" charset="0"/>
              </a:rPr>
              <a:t>Περιβάλλον</a:t>
            </a:r>
            <a:r>
              <a:rPr lang="el-GR" sz="2000" dirty="0">
                <a:latin typeface="Calibri" panose="020F0502020204030204" pitchFamily="34" charset="0"/>
                <a:cs typeface="Calibri" panose="020F0502020204030204" pitchFamily="34" charset="0"/>
              </a:rPr>
              <a:t> ονομάζεται η περιοχή του χώρου που δεν καταλαμβάνει το σύστημα.</a:t>
            </a:r>
          </a:p>
          <a:p>
            <a:pPr algn="just">
              <a:lnSpc>
                <a:spcPct val="114000"/>
              </a:lnSpc>
              <a:spcBef>
                <a:spcPts val="0"/>
              </a:spcBef>
              <a:spcAft>
                <a:spcPts val="1800"/>
              </a:spcAft>
              <a:buClrTx/>
              <a:buSzPct val="100000"/>
              <a:buFont typeface="Wingdings" panose="05000000000000000000" pitchFamily="2" charset="2"/>
              <a:buChar char="ü"/>
            </a:pPr>
            <a:r>
              <a:rPr lang="el-GR" sz="2000" dirty="0" smtClean="0">
                <a:latin typeface="Calibri" panose="020F0502020204030204" pitchFamily="34" charset="0"/>
                <a:cs typeface="Calibri" panose="020F0502020204030204" pitchFamily="34" charset="0"/>
              </a:rPr>
              <a:t>Το </a:t>
            </a:r>
            <a:r>
              <a:rPr lang="el-GR" sz="2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περιβάλλον του συστήματος</a:t>
            </a:r>
            <a:r>
              <a:rPr lang="el-GR" sz="2000" dirty="0">
                <a:latin typeface="Calibri" panose="020F0502020204030204" pitchFamily="34" charset="0"/>
                <a:cs typeface="Calibri" panose="020F0502020204030204" pitchFamily="34" charset="0"/>
              </a:rPr>
              <a:t> δεν θα το θεωρούμε απεριόριστο. Το περιβάλλον του συστήματος θα αποτελείται από φυσικά σώματα, τα οποία βρίσκονται σε άμεση επαφή με το σύστημα και είναι σε θέση να αλληλεπιδράσουν φυσικώς με αυτό.</a:t>
            </a: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3549" y="756176"/>
            <a:ext cx="1862831" cy="167155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2730" y="2355726"/>
            <a:ext cx="1809750" cy="2162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92745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a:xfrm>
            <a:off x="8507288" y="4657725"/>
            <a:ext cx="457200" cy="342900"/>
          </a:xfrm>
        </p:spPr>
        <p:txBody>
          <a:bodyPr/>
          <a:lstStyle/>
          <a:p>
            <a:fld id="{58EEC4BB-A9F8-45B8-9FEC-DF5B254B14E9}" type="slidenum">
              <a:rPr lang="el-GR" smtClean="0"/>
              <a:t>7</a:t>
            </a:fld>
            <a:endParaRPr lang="el-GR"/>
          </a:p>
        </p:txBody>
      </p:sp>
      <p:sp>
        <p:nvSpPr>
          <p:cNvPr id="5" name="4 - TextBox"/>
          <p:cNvSpPr txBox="1"/>
          <p:nvPr/>
        </p:nvSpPr>
        <p:spPr>
          <a:xfrm>
            <a:off x="214802" y="162000"/>
            <a:ext cx="8730000" cy="523220"/>
          </a:xfrm>
          <a:prstGeom prst="rect">
            <a:avLst/>
          </a:prstGeom>
          <a:solidFill>
            <a:schemeClr val="accent1">
              <a:lumMod val="50000"/>
            </a:schemeClr>
          </a:solidFill>
        </p:spPr>
        <p:txBody>
          <a:bodyPr wrap="square" rtlCol="0">
            <a:spAutoFit/>
          </a:bodyPr>
          <a:lstStyle/>
          <a:p>
            <a:pPr algn="ctr"/>
            <a:r>
              <a:rPr lang="el-GR" sz="2800" b="1" dirty="0" smtClean="0">
                <a:solidFill>
                  <a:srgbClr val="FFFF00"/>
                </a:solidFill>
                <a:effectLst>
                  <a:outerShdw blurRad="38100" dist="38100" dir="2700000" algn="tl">
                    <a:srgbClr val="000000">
                      <a:alpha val="43137"/>
                    </a:srgbClr>
                  </a:outerShdw>
                </a:effectLst>
                <a:latin typeface="+mj-lt"/>
              </a:rPr>
              <a:t>Όριο του Συστήματος</a:t>
            </a:r>
            <a:endParaRPr lang="el-GR" sz="2800" b="1" dirty="0">
              <a:solidFill>
                <a:srgbClr val="FFFF00"/>
              </a:solidFill>
              <a:effectLst>
                <a:outerShdw blurRad="38100" dist="38100" dir="2700000" algn="tl">
                  <a:srgbClr val="000000">
                    <a:alpha val="43137"/>
                  </a:srgbClr>
                </a:outerShdw>
              </a:effectLst>
              <a:latin typeface="+mj-lt"/>
            </a:endParaRPr>
          </a:p>
        </p:txBody>
      </p:sp>
      <p:sp>
        <p:nvSpPr>
          <p:cNvPr id="6" name="Θέση περιεχομένου 2"/>
          <p:cNvSpPr>
            <a:spLocks noGrp="1"/>
          </p:cNvSpPr>
          <p:nvPr>
            <p:ph sz="quarter" idx="1"/>
          </p:nvPr>
        </p:nvSpPr>
        <p:spPr>
          <a:xfrm>
            <a:off x="214802" y="828000"/>
            <a:ext cx="5365310" cy="4192022"/>
          </a:xfrm>
        </p:spPr>
        <p:txBody>
          <a:bodyPr>
            <a:noAutofit/>
          </a:bodyPr>
          <a:lstStyle/>
          <a:p>
            <a:pPr algn="just">
              <a:lnSpc>
                <a:spcPct val="114000"/>
              </a:lnSpc>
              <a:spcBef>
                <a:spcPts val="0"/>
              </a:spcBef>
              <a:spcAft>
                <a:spcPts val="1800"/>
              </a:spcAft>
              <a:buClrTx/>
              <a:buSzPct val="100000"/>
              <a:buFont typeface="Wingdings" panose="05000000000000000000" pitchFamily="2" charset="2"/>
              <a:buChar char="ü"/>
            </a:pPr>
            <a:r>
              <a:rPr lang="el-GR" sz="2000" dirty="0" smtClean="0">
                <a:latin typeface="Calibri" panose="020F0502020204030204" pitchFamily="34" charset="0"/>
                <a:cs typeface="Calibri" panose="020F0502020204030204" pitchFamily="34" charset="0"/>
              </a:rPr>
              <a:t>Η πραγματική ή η υποθετική επιφάνεια που χωρίζει το σύστημα από το περιβάλλον ονομάζεται </a:t>
            </a:r>
            <a:r>
              <a:rPr lang="el-GR" sz="2000" b="1" dirty="0" smtClean="0">
                <a:latin typeface="Calibri" panose="020F0502020204030204" pitchFamily="34" charset="0"/>
                <a:cs typeface="Calibri" panose="020F0502020204030204" pitchFamily="34" charset="0"/>
              </a:rPr>
              <a:t>όριο</a:t>
            </a:r>
            <a:r>
              <a:rPr lang="el-GR" sz="2000" dirty="0" smtClean="0">
                <a:latin typeface="Calibri" panose="020F0502020204030204" pitchFamily="34" charset="0"/>
                <a:cs typeface="Calibri" panose="020F0502020204030204" pitchFamily="34" charset="0"/>
              </a:rPr>
              <a:t> του συστήματος.</a:t>
            </a:r>
          </a:p>
          <a:p>
            <a:pPr algn="just">
              <a:lnSpc>
                <a:spcPct val="114000"/>
              </a:lnSpc>
              <a:spcBef>
                <a:spcPts val="0"/>
              </a:spcBef>
              <a:spcAft>
                <a:spcPts val="1800"/>
              </a:spcAft>
              <a:buClrTx/>
              <a:buSzPct val="100000"/>
              <a:buFont typeface="Wingdings" panose="05000000000000000000" pitchFamily="2" charset="2"/>
              <a:buChar char="ü"/>
            </a:pPr>
            <a:r>
              <a:rPr lang="el-GR" sz="2000" dirty="0" smtClean="0">
                <a:latin typeface="Calibri" panose="020F0502020204030204" pitchFamily="34" charset="0"/>
                <a:cs typeface="Calibri" panose="020F0502020204030204" pitchFamily="34" charset="0"/>
              </a:rPr>
              <a:t>Τα </a:t>
            </a:r>
            <a:r>
              <a:rPr lang="el-GR" sz="2000" dirty="0">
                <a:latin typeface="Calibri" panose="020F0502020204030204" pitchFamily="34" charset="0"/>
                <a:cs typeface="Calibri" panose="020F0502020204030204" pitchFamily="34" charset="0"/>
              </a:rPr>
              <a:t>όρια ενός συστήματος μπορούν να είναι </a:t>
            </a:r>
            <a:r>
              <a:rPr lang="el-GR" sz="2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σταθερά</a:t>
            </a:r>
            <a:r>
              <a:rPr lang="el-GR"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l-GR" sz="2000" dirty="0">
                <a:latin typeface="Calibri" panose="020F0502020204030204" pitchFamily="34" charset="0"/>
                <a:cs typeface="Calibri" panose="020F0502020204030204" pitchFamily="34" charset="0"/>
              </a:rPr>
              <a:t>ή </a:t>
            </a:r>
            <a:r>
              <a:rPr lang="el-GR" sz="2000" dirty="0" smtClean="0">
                <a:latin typeface="Calibri" panose="020F0502020204030204" pitchFamily="34" charset="0"/>
                <a:cs typeface="Calibri" panose="020F0502020204030204" pitchFamily="34" charset="0"/>
              </a:rPr>
              <a:t>να </a:t>
            </a:r>
            <a:r>
              <a:rPr lang="el-GR" sz="2000" i="1"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μετακινούνται</a:t>
            </a:r>
            <a:r>
              <a:rPr lang="el-GR" sz="2000" dirty="0" smtClean="0">
                <a:latin typeface="Calibri" panose="020F0502020204030204" pitchFamily="34" charset="0"/>
                <a:cs typeface="Calibri" panose="020F0502020204030204" pitchFamily="34" charset="0"/>
              </a:rPr>
              <a:t>.</a:t>
            </a:r>
            <a:endParaRPr lang="el-GR" sz="2000" dirty="0">
              <a:latin typeface="Calibri" panose="020F0502020204030204" pitchFamily="34" charset="0"/>
              <a:cs typeface="Calibri" panose="020F0502020204030204" pitchFamily="34" charset="0"/>
            </a:endParaRP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3549" y="756176"/>
            <a:ext cx="1862831" cy="167155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2730" y="2355726"/>
            <a:ext cx="1809750" cy="2162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92745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a:xfrm>
            <a:off x="8507288" y="4657725"/>
            <a:ext cx="457200" cy="342900"/>
          </a:xfrm>
        </p:spPr>
        <p:txBody>
          <a:bodyPr/>
          <a:lstStyle/>
          <a:p>
            <a:fld id="{58EEC4BB-A9F8-45B8-9FEC-DF5B254B14E9}" type="slidenum">
              <a:rPr lang="el-GR" smtClean="0"/>
              <a:t>8</a:t>
            </a:fld>
            <a:endParaRPr lang="el-GR"/>
          </a:p>
        </p:txBody>
      </p:sp>
      <p:sp>
        <p:nvSpPr>
          <p:cNvPr id="5" name="4 - TextBox"/>
          <p:cNvSpPr txBox="1"/>
          <p:nvPr/>
        </p:nvSpPr>
        <p:spPr>
          <a:xfrm>
            <a:off x="214802" y="162000"/>
            <a:ext cx="8730000" cy="523220"/>
          </a:xfrm>
          <a:prstGeom prst="rect">
            <a:avLst/>
          </a:prstGeom>
          <a:solidFill>
            <a:srgbClr val="794761"/>
          </a:solidFill>
        </p:spPr>
        <p:txBody>
          <a:bodyPr wrap="square" rtlCol="0">
            <a:spAutoFit/>
          </a:bodyPr>
          <a:lstStyle/>
          <a:p>
            <a:pPr algn="ctr"/>
            <a:r>
              <a:rPr lang="el-GR" sz="2800" b="1" dirty="0" smtClean="0">
                <a:solidFill>
                  <a:srgbClr val="FFFF00"/>
                </a:solidFill>
                <a:effectLst>
                  <a:outerShdw blurRad="38100" dist="38100" dir="2700000" algn="tl">
                    <a:srgbClr val="000000">
                      <a:alpha val="43137"/>
                    </a:srgbClr>
                  </a:outerShdw>
                </a:effectLst>
                <a:latin typeface="+mj-lt"/>
              </a:rPr>
              <a:t>Διάκριση Θερμοδυναμικών Συστημάτων</a:t>
            </a:r>
            <a:endParaRPr lang="el-GR" sz="2800" b="1" dirty="0">
              <a:solidFill>
                <a:srgbClr val="FFFF00"/>
              </a:solidFill>
              <a:effectLst>
                <a:outerShdw blurRad="38100" dist="38100" dir="2700000" algn="tl">
                  <a:srgbClr val="000000">
                    <a:alpha val="43137"/>
                  </a:srgbClr>
                </a:outerShdw>
              </a:effectLst>
              <a:latin typeface="+mj-lt"/>
            </a:endParaRPr>
          </a:p>
        </p:txBody>
      </p:sp>
      <p:sp>
        <p:nvSpPr>
          <p:cNvPr id="6" name="Θέση περιεχομένου 2"/>
          <p:cNvSpPr>
            <a:spLocks noGrp="1"/>
          </p:cNvSpPr>
          <p:nvPr>
            <p:ph sz="quarter" idx="1"/>
          </p:nvPr>
        </p:nvSpPr>
        <p:spPr>
          <a:xfrm>
            <a:off x="214802" y="828000"/>
            <a:ext cx="8730000" cy="1599734"/>
          </a:xfrm>
        </p:spPr>
        <p:txBody>
          <a:bodyPr>
            <a:noAutofit/>
          </a:bodyPr>
          <a:lstStyle/>
          <a:p>
            <a:pPr marL="0" indent="0" algn="just">
              <a:lnSpc>
                <a:spcPct val="114000"/>
              </a:lnSpc>
              <a:spcBef>
                <a:spcPts val="0"/>
              </a:spcBef>
              <a:spcAft>
                <a:spcPts val="1800"/>
              </a:spcAft>
              <a:buNone/>
            </a:pPr>
            <a:r>
              <a:rPr lang="el-GR" sz="2000" i="1" dirty="0" smtClean="0">
                <a:latin typeface="Calibri" panose="020F0502020204030204" pitchFamily="34" charset="0"/>
                <a:cs typeface="Calibri" panose="020F0502020204030204" pitchFamily="34" charset="0"/>
              </a:rPr>
              <a:t>Υπάρχουν </a:t>
            </a:r>
            <a:r>
              <a:rPr lang="el-GR" sz="2000" i="1" dirty="0">
                <a:latin typeface="Calibri" panose="020F0502020204030204" pitchFamily="34" charset="0"/>
                <a:cs typeface="Calibri" panose="020F0502020204030204" pitchFamily="34" charset="0"/>
              </a:rPr>
              <a:t>δύο κατηγορίες συστημάτων : τα </a:t>
            </a:r>
            <a:r>
              <a:rPr lang="el-GR" sz="2000" b="1" i="1" dirty="0">
                <a:solidFill>
                  <a:srgbClr val="FF0000"/>
                </a:solidFill>
                <a:latin typeface="Calibri" panose="020F0502020204030204" pitchFamily="34" charset="0"/>
                <a:cs typeface="Calibri" panose="020F0502020204030204" pitchFamily="34" charset="0"/>
              </a:rPr>
              <a:t>κλειστά</a:t>
            </a:r>
            <a:r>
              <a:rPr lang="el-GR" sz="2000" i="1" dirty="0">
                <a:solidFill>
                  <a:srgbClr val="FF0000"/>
                </a:solidFill>
                <a:latin typeface="Calibri" panose="020F0502020204030204" pitchFamily="34" charset="0"/>
                <a:cs typeface="Calibri" panose="020F0502020204030204" pitchFamily="34" charset="0"/>
              </a:rPr>
              <a:t> </a:t>
            </a:r>
            <a:r>
              <a:rPr lang="el-GR" sz="2000" i="1" dirty="0">
                <a:latin typeface="Calibri" panose="020F0502020204030204" pitchFamily="34" charset="0"/>
                <a:cs typeface="Calibri" panose="020F0502020204030204" pitchFamily="34" charset="0"/>
              </a:rPr>
              <a:t>και τα </a:t>
            </a:r>
            <a:r>
              <a:rPr lang="el-GR" sz="2000" b="1" i="1" dirty="0">
                <a:solidFill>
                  <a:srgbClr val="006600"/>
                </a:solidFill>
                <a:latin typeface="Calibri" panose="020F0502020204030204" pitchFamily="34" charset="0"/>
                <a:cs typeface="Calibri" panose="020F0502020204030204" pitchFamily="34" charset="0"/>
              </a:rPr>
              <a:t>ανοικτά</a:t>
            </a:r>
            <a:r>
              <a:rPr lang="el-GR" sz="2000" i="1" dirty="0">
                <a:solidFill>
                  <a:srgbClr val="006600"/>
                </a:solidFill>
                <a:latin typeface="Calibri" panose="020F0502020204030204" pitchFamily="34" charset="0"/>
                <a:cs typeface="Calibri" panose="020F0502020204030204" pitchFamily="34" charset="0"/>
              </a:rPr>
              <a:t> </a:t>
            </a:r>
            <a:r>
              <a:rPr lang="el-GR" sz="2000" i="1" dirty="0">
                <a:latin typeface="Calibri" panose="020F0502020204030204" pitchFamily="34" charset="0"/>
                <a:cs typeface="Calibri" panose="020F0502020204030204" pitchFamily="34" charset="0"/>
              </a:rPr>
              <a:t>συστήματα.</a:t>
            </a:r>
          </a:p>
          <a:p>
            <a:pPr marL="0" indent="0" algn="just">
              <a:lnSpc>
                <a:spcPct val="114000"/>
              </a:lnSpc>
              <a:spcBef>
                <a:spcPts val="0"/>
              </a:spcBef>
              <a:spcAft>
                <a:spcPts val="1800"/>
              </a:spcAft>
              <a:buNone/>
            </a:pPr>
            <a:r>
              <a:rPr lang="el-GR" sz="2000" i="1" dirty="0" smtClean="0">
                <a:latin typeface="Calibri" panose="020F0502020204030204" pitchFamily="34" charset="0"/>
                <a:cs typeface="Calibri" panose="020F0502020204030204" pitchFamily="34" charset="0"/>
              </a:rPr>
              <a:t>Τα </a:t>
            </a:r>
            <a:r>
              <a:rPr lang="el-GR" sz="2000" b="1" i="1" dirty="0">
                <a:solidFill>
                  <a:srgbClr val="FF0000"/>
                </a:solidFill>
                <a:latin typeface="Calibri" panose="020F0502020204030204" pitchFamily="34" charset="0"/>
                <a:cs typeface="Calibri" panose="020F0502020204030204" pitchFamily="34" charset="0"/>
              </a:rPr>
              <a:t>κλειστά συστήματα </a:t>
            </a:r>
            <a:r>
              <a:rPr lang="el-GR" sz="2000" i="1" dirty="0">
                <a:latin typeface="Calibri" panose="020F0502020204030204" pitchFamily="34" charset="0"/>
                <a:cs typeface="Calibri" panose="020F0502020204030204" pitchFamily="34" charset="0"/>
              </a:rPr>
              <a:t>περιορίζονται από επιφάνειες, που δεν επιτρέπουν τη μεταφορά μάζας από το σύστημα προς το περιβάλλον και αντίστροφα.</a:t>
            </a:r>
          </a:p>
          <a:p>
            <a:pPr marL="0" indent="0" algn="just">
              <a:lnSpc>
                <a:spcPct val="114000"/>
              </a:lnSpc>
              <a:spcBef>
                <a:spcPts val="0"/>
              </a:spcBef>
              <a:spcAft>
                <a:spcPts val="1800"/>
              </a:spcAft>
              <a:buNone/>
            </a:pPr>
            <a:endParaRPr lang="el-GR" sz="2000" i="1" dirty="0">
              <a:latin typeface="Calibri" panose="020F0502020204030204" pitchFamily="34" charset="0"/>
              <a:cs typeface="Calibri" panose="020F0502020204030204"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4062" y="2419879"/>
            <a:ext cx="3375876" cy="2600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Θέση περιεχομένου 2"/>
          <p:cNvSpPr txBox="1">
            <a:spLocks/>
          </p:cNvSpPr>
          <p:nvPr/>
        </p:nvSpPr>
        <p:spPr>
          <a:xfrm>
            <a:off x="214802" y="2283718"/>
            <a:ext cx="5941374" cy="2031782"/>
          </a:xfrm>
          <a:prstGeom prst="rect">
            <a:avLst/>
          </a:prstGeom>
        </p:spPr>
        <p:txBody>
          <a:bodyPr vert="horz">
            <a:no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lgn="just">
              <a:lnSpc>
                <a:spcPct val="114000"/>
              </a:lnSpc>
              <a:spcBef>
                <a:spcPts val="0"/>
              </a:spcBef>
              <a:spcAft>
                <a:spcPts val="1800"/>
              </a:spcAft>
              <a:buFont typeface="Wingdings 2"/>
              <a:buNone/>
            </a:pPr>
            <a:endParaRPr lang="el-GR" sz="2000" i="1" dirty="0">
              <a:latin typeface="Calibri" panose="020F0502020204030204" pitchFamily="34" charset="0"/>
              <a:cs typeface="Calibri" panose="020F0502020204030204" pitchFamily="34" charset="0"/>
            </a:endParaRPr>
          </a:p>
        </p:txBody>
      </p:sp>
      <p:sp>
        <p:nvSpPr>
          <p:cNvPr id="9"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Tree>
    <p:extLst>
      <p:ext uri="{BB962C8B-B14F-4D97-AF65-F5344CB8AC3E}">
        <p14:creationId xmlns:p14="http://schemas.microsoft.com/office/powerpoint/2010/main" val="589274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a:xfrm>
            <a:off x="8507288" y="4657725"/>
            <a:ext cx="457200" cy="342900"/>
          </a:xfrm>
        </p:spPr>
        <p:txBody>
          <a:bodyPr/>
          <a:lstStyle/>
          <a:p>
            <a:fld id="{58EEC4BB-A9F8-45B8-9FEC-DF5B254B14E9}" type="slidenum">
              <a:rPr lang="el-GR" smtClean="0"/>
              <a:t>9</a:t>
            </a:fld>
            <a:endParaRPr lang="el-GR"/>
          </a:p>
        </p:txBody>
      </p:sp>
      <p:sp>
        <p:nvSpPr>
          <p:cNvPr id="8" name="4 - TextBox"/>
          <p:cNvSpPr txBox="1"/>
          <p:nvPr/>
        </p:nvSpPr>
        <p:spPr>
          <a:xfrm>
            <a:off x="214802" y="162000"/>
            <a:ext cx="8730000" cy="523220"/>
          </a:xfrm>
          <a:prstGeom prst="rect">
            <a:avLst/>
          </a:prstGeom>
          <a:solidFill>
            <a:srgbClr val="433933"/>
          </a:solidFill>
        </p:spPr>
        <p:txBody>
          <a:bodyPr wrap="square" rtlCol="0">
            <a:spAutoFit/>
          </a:bodyPr>
          <a:lstStyle/>
          <a:p>
            <a:pPr algn="ctr"/>
            <a:r>
              <a:rPr lang="el-GR" sz="2800" b="1" dirty="0" smtClean="0">
                <a:solidFill>
                  <a:srgbClr val="FFFF00"/>
                </a:solidFill>
                <a:effectLst>
                  <a:outerShdw blurRad="38100" dist="38100" dir="2700000" algn="tl">
                    <a:srgbClr val="000000">
                      <a:alpha val="43137"/>
                    </a:srgbClr>
                  </a:outerShdw>
                </a:effectLst>
                <a:latin typeface="+mj-lt"/>
              </a:rPr>
              <a:t>Κλειστό Σύστημα</a:t>
            </a:r>
            <a:endParaRPr lang="el-GR" sz="2800" dirty="0">
              <a:solidFill>
                <a:srgbClr val="FFFF00"/>
              </a:solidFill>
              <a:effectLst>
                <a:outerShdw blurRad="38100" dist="38100" dir="2700000" algn="tl">
                  <a:srgbClr val="000000">
                    <a:alpha val="43137"/>
                  </a:srgbClr>
                </a:outerShdw>
              </a:effectLst>
              <a:latin typeface="+mj-lt"/>
            </a:endParaRPr>
          </a:p>
        </p:txBody>
      </p:sp>
      <p:pic>
        <p:nvPicPr>
          <p:cNvPr id="12"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6723511" y="987574"/>
            <a:ext cx="2238095" cy="1723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Ορθογώνιο 2"/>
          <p:cNvSpPr/>
          <p:nvPr/>
        </p:nvSpPr>
        <p:spPr>
          <a:xfrm>
            <a:off x="204403" y="867258"/>
            <a:ext cx="5951773" cy="3673121"/>
          </a:xfrm>
          <a:prstGeom prst="rect">
            <a:avLst/>
          </a:prstGeom>
        </p:spPr>
        <p:txBody>
          <a:bodyPr wrap="square">
            <a:spAutoFit/>
          </a:bodyPr>
          <a:lstStyle/>
          <a:p>
            <a:pPr>
              <a:lnSpc>
                <a:spcPct val="114000"/>
              </a:lnSpc>
              <a:spcAft>
                <a:spcPts val="1800"/>
              </a:spcAft>
            </a:pPr>
            <a:r>
              <a:rPr lang="el-GR" dirty="0">
                <a:latin typeface="+mj-lt"/>
              </a:rPr>
              <a:t>Στο κλειστό σύστημα </a:t>
            </a:r>
            <a:r>
              <a:rPr lang="el-GR" dirty="0" smtClean="0">
                <a:latin typeface="+mj-lt"/>
              </a:rPr>
              <a:t>:</a:t>
            </a:r>
          </a:p>
          <a:p>
            <a:pPr marL="285750" indent="-285750" algn="just">
              <a:lnSpc>
                <a:spcPct val="114000"/>
              </a:lnSpc>
              <a:spcAft>
                <a:spcPts val="1800"/>
              </a:spcAft>
              <a:buBlip>
                <a:blip r:embed="rId3"/>
              </a:buBlip>
            </a:pPr>
            <a:r>
              <a:rPr lang="el-GR" dirty="0" smtClean="0">
                <a:latin typeface="+mj-lt"/>
              </a:rPr>
              <a:t>Η </a:t>
            </a:r>
            <a:r>
              <a:rPr lang="el-GR" b="1" dirty="0">
                <a:latin typeface="+mj-lt"/>
              </a:rPr>
              <a:t>μάζα</a:t>
            </a:r>
            <a:r>
              <a:rPr lang="el-GR" dirty="0">
                <a:latin typeface="+mj-lt"/>
              </a:rPr>
              <a:t> του συστήματος είναι </a:t>
            </a:r>
            <a:r>
              <a:rPr lang="el-GR" i="1" dirty="0">
                <a:solidFill>
                  <a:srgbClr val="006600"/>
                </a:solidFill>
                <a:effectLst>
                  <a:outerShdw blurRad="38100" dist="38100" dir="2700000" algn="tl">
                    <a:srgbClr val="000000">
                      <a:alpha val="43137"/>
                    </a:srgbClr>
                  </a:outerShdw>
                </a:effectLst>
                <a:latin typeface="+mj-lt"/>
              </a:rPr>
              <a:t>σταθερή</a:t>
            </a:r>
            <a:r>
              <a:rPr lang="el-GR" dirty="0">
                <a:latin typeface="+mj-lt"/>
              </a:rPr>
              <a:t>.</a:t>
            </a:r>
          </a:p>
          <a:p>
            <a:pPr marL="285750" indent="-285750" algn="just">
              <a:lnSpc>
                <a:spcPct val="114000"/>
              </a:lnSpc>
              <a:buBlip>
                <a:blip r:embed="rId3"/>
              </a:buBlip>
            </a:pPr>
            <a:r>
              <a:rPr lang="el-GR" dirty="0" smtClean="0">
                <a:latin typeface="+mj-lt"/>
              </a:rPr>
              <a:t>Αν δεν υπάρχει εναλλαγή ενέργειας με το περιβάλλον (δηλαδή η ενέργεια του συστήματος είναι σταθερή), σε οποιαδήποτε μορφή, το σύστημα ονομάζεται </a:t>
            </a:r>
            <a:r>
              <a:rPr lang="el-GR" b="1" dirty="0" smtClean="0">
                <a:solidFill>
                  <a:srgbClr val="96363F"/>
                </a:solidFill>
                <a:latin typeface="+mj-lt"/>
              </a:rPr>
              <a:t>μονωμένο</a:t>
            </a:r>
            <a:r>
              <a:rPr lang="el-GR" dirty="0" smtClean="0">
                <a:latin typeface="+mj-lt"/>
              </a:rPr>
              <a:t>. Ειδικότερα, το σύστημα εκείνο που δεν επιτρέπει την εναλλαγή θερμικής ενέργειας με το περιβάλλον του ονομάζεται </a:t>
            </a:r>
            <a:r>
              <a:rPr lang="el-GR" b="1" dirty="0" smtClean="0">
                <a:solidFill>
                  <a:srgbClr val="FF0000"/>
                </a:solidFill>
                <a:effectLst>
                  <a:outerShdw blurRad="38100" dist="38100" dir="2700000" algn="tl">
                    <a:srgbClr val="000000">
                      <a:alpha val="43137"/>
                    </a:srgbClr>
                  </a:outerShdw>
                </a:effectLst>
                <a:latin typeface="+mj-lt"/>
              </a:rPr>
              <a:t>αδιαβατικό</a:t>
            </a:r>
            <a:r>
              <a:rPr lang="el-GR" dirty="0" smtClean="0">
                <a:latin typeface="+mj-lt"/>
              </a:rPr>
              <a:t>. Αντίθετα εκείνο που ανταλλάσει ενέργεια ονομάζεται </a:t>
            </a:r>
            <a:r>
              <a:rPr lang="el-GR" i="1" u="sng" dirty="0" smtClean="0">
                <a:effectLst>
                  <a:outerShdw blurRad="38100" dist="38100" dir="2700000" algn="tl">
                    <a:srgbClr val="000000">
                      <a:alpha val="43137"/>
                    </a:srgbClr>
                  </a:outerShdw>
                </a:effectLst>
                <a:latin typeface="+mj-lt"/>
              </a:rPr>
              <a:t>μη αδιαβατικό</a:t>
            </a:r>
            <a:r>
              <a:rPr lang="el-GR" dirty="0" smtClean="0">
                <a:latin typeface="+mj-lt"/>
              </a:rPr>
              <a:t>.</a:t>
            </a:r>
          </a:p>
          <a:p>
            <a:endParaRPr lang="el-GR" dirty="0">
              <a:latin typeface="+mj-lt"/>
            </a:endParaRPr>
          </a:p>
        </p:txBody>
      </p:sp>
      <p:grpSp>
        <p:nvGrpSpPr>
          <p:cNvPr id="15" name="Group 7"/>
          <p:cNvGrpSpPr>
            <a:grpSpLocks/>
          </p:cNvGrpSpPr>
          <p:nvPr/>
        </p:nvGrpSpPr>
        <p:grpSpPr bwMode="auto">
          <a:xfrm>
            <a:off x="6657210" y="2859782"/>
            <a:ext cx="1878013" cy="1682750"/>
            <a:chOff x="8076" y="9826"/>
            <a:chExt cx="2958" cy="2650"/>
          </a:xfrm>
        </p:grpSpPr>
        <p:pic>
          <p:nvPicPr>
            <p:cNvPr id="8200"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6" y="9826"/>
              <a:ext cx="2958" cy="2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9"/>
            <p:cNvSpPr txBox="1">
              <a:spLocks noChangeArrowheads="1"/>
            </p:cNvSpPr>
            <p:nvPr/>
          </p:nvSpPr>
          <p:spPr bwMode="auto">
            <a:xfrm>
              <a:off x="8326" y="12109"/>
              <a:ext cx="2431" cy="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l-GR" altLang="el-GR" sz="800" b="0" i="0" u="none" strike="noStrike" cap="none" normalizeH="0" baseline="0" smtClean="0">
                  <a:ln>
                    <a:noFill/>
                  </a:ln>
                  <a:solidFill>
                    <a:schemeClr val="tx1"/>
                  </a:solidFill>
                  <a:effectLst/>
                  <a:latin typeface="Calibri" pitchFamily="34" charset="0"/>
                  <a:cs typeface="Arial" pitchFamily="34" charset="0"/>
                </a:rPr>
                <a:t>Θερμός : Μονωμένο Σύστημα</a:t>
              </a: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grpSp>
    </p:spTree>
    <p:extLst>
      <p:ext uri="{BB962C8B-B14F-4D97-AF65-F5344CB8AC3E}">
        <p14:creationId xmlns:p14="http://schemas.microsoft.com/office/powerpoint/2010/main" val="58927452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Δικαιοσύνη">
  <a:themeElements>
    <a:clrScheme name="Προσαρμοσμένο 15">
      <a:dk1>
        <a:sysClr val="windowText" lastClr="000000"/>
      </a:dk1>
      <a:lt1>
        <a:sysClr val="window" lastClr="FFFFFF"/>
      </a:lt1>
      <a:dk2>
        <a:srgbClr val="5B6973"/>
      </a:dk2>
      <a:lt2>
        <a:srgbClr val="E7ECED"/>
      </a:lt2>
      <a:accent1>
        <a:srgbClr val="008000"/>
      </a:accent1>
      <a:accent2>
        <a:srgbClr val="59B0B9"/>
      </a:accent2>
      <a:accent3>
        <a:srgbClr val="DEAE00"/>
      </a:accent3>
      <a:accent4>
        <a:srgbClr val="B77BB4"/>
      </a:accent4>
      <a:accent5>
        <a:srgbClr val="339966"/>
      </a:accent5>
      <a:accent6>
        <a:srgbClr val="A98D63"/>
      </a:accent6>
      <a:hlink>
        <a:srgbClr val="26CBEC"/>
      </a:hlink>
      <a:folHlink>
        <a:srgbClr val="598C8C"/>
      </a:folHlink>
    </a:clrScheme>
    <a:fontScheme name="Δικαιοσύνη">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Δικαιοσύνη">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1757</TotalTime>
  <Words>1352</Words>
  <Application>Microsoft Office PowerPoint</Application>
  <PresentationFormat>Προβολή στην οθόνη (16:9)</PresentationFormat>
  <Paragraphs>135</Paragraphs>
  <Slides>25</Slides>
  <Notes>0</Notes>
  <HiddenSlides>0</HiddenSlides>
  <MMClips>0</MMClips>
  <ScaleCrop>false</ScaleCrop>
  <HeadingPairs>
    <vt:vector size="6" baseType="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25</vt:i4>
      </vt:variant>
    </vt:vector>
  </HeadingPairs>
  <TitlesOfParts>
    <vt:vector size="27" baseType="lpstr">
      <vt:lpstr>Δικαιοσύνη</vt:lpstr>
      <vt:lpstr>Εξίσωση</vt:lpstr>
      <vt:lpstr>2o Κεφάλαιο  Ορισμοί και Μονάδες Μέτρησης Μεγεθών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user</dc:creator>
  <cp:lastModifiedBy>user</cp:lastModifiedBy>
  <cp:revision>135</cp:revision>
  <dcterms:created xsi:type="dcterms:W3CDTF">2020-06-18T16:31:57Z</dcterms:created>
  <dcterms:modified xsi:type="dcterms:W3CDTF">2020-11-15T11:37:29Z</dcterms:modified>
</cp:coreProperties>
</file>